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63" r:id="rId3"/>
    <p:sldId id="283" r:id="rId4"/>
    <p:sldId id="272" r:id="rId5"/>
    <p:sldId id="265" r:id="rId6"/>
    <p:sldId id="267" r:id="rId7"/>
    <p:sldId id="273" r:id="rId8"/>
    <p:sldId id="268" r:id="rId9"/>
    <p:sldId id="269" r:id="rId10"/>
    <p:sldId id="289" r:id="rId11"/>
    <p:sldId id="285" r:id="rId12"/>
    <p:sldId id="292" r:id="rId13"/>
    <p:sldId id="274" r:id="rId14"/>
    <p:sldId id="278" r:id="rId15"/>
    <p:sldId id="277" r:id="rId16"/>
    <p:sldId id="286" r:id="rId17"/>
    <p:sldId id="256" r:id="rId18"/>
    <p:sldId id="257" r:id="rId19"/>
    <p:sldId id="271" r:id="rId20"/>
    <p:sldId id="270" r:id="rId21"/>
    <p:sldId id="258" r:id="rId22"/>
    <p:sldId id="282" r:id="rId23"/>
    <p:sldId id="279" r:id="rId24"/>
    <p:sldId id="287" r:id="rId25"/>
    <p:sldId id="288" r:id="rId26"/>
    <p:sldId id="259" r:id="rId27"/>
    <p:sldId id="260" r:id="rId28"/>
    <p:sldId id="261" r:id="rId29"/>
    <p:sldId id="262"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6" autoAdjust="0"/>
    <p:restoredTop sz="94660"/>
  </p:normalViewPr>
  <p:slideViewPr>
    <p:cSldViewPr snapToGrid="0">
      <p:cViewPr varScale="1">
        <p:scale>
          <a:sx n="111" d="100"/>
          <a:sy n="111" d="100"/>
        </p:scale>
        <p:origin x="5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www.census.gov/quickfacts/fact/table/US/PST045221"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ensus.gov/quickfacts/fact/table/US/PST045221"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4D771-5AC7-46E7-9C32-66201BF394DD}"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FB5F4DE0-8161-4A24-BF74-88A2EE73156C}">
      <dgm:prSet/>
      <dgm:spPr/>
      <dgm:t>
        <a:bodyPr/>
        <a:lstStyle/>
        <a:p>
          <a:r>
            <a:rPr lang="en-US" dirty="0"/>
            <a:t>Navigate to the website: </a:t>
          </a:r>
          <a:r>
            <a:rPr lang="en-US" dirty="0">
              <a:hlinkClick xmlns:r="http://schemas.openxmlformats.org/officeDocument/2006/relationships" r:id="rId1"/>
            </a:rPr>
            <a:t>U.S. Census Bureau QuickFacts: United States</a:t>
          </a:r>
          <a:r>
            <a:rPr lang="en-US" dirty="0"/>
            <a:t> </a:t>
          </a:r>
        </a:p>
        <a:p>
          <a:endParaRPr lang="en-US" dirty="0"/>
        </a:p>
      </dgm:t>
    </dgm:pt>
    <dgm:pt modelId="{33994D85-B50F-485C-B3F2-2EB1952F4FFC}" type="parTrans" cxnId="{141468A2-F7C0-4B6A-A2C0-51C7E5BD9652}">
      <dgm:prSet/>
      <dgm:spPr/>
      <dgm:t>
        <a:bodyPr/>
        <a:lstStyle/>
        <a:p>
          <a:endParaRPr lang="en-US"/>
        </a:p>
      </dgm:t>
    </dgm:pt>
    <dgm:pt modelId="{D53BBCE7-4C20-484B-9BC8-BE8645C98DCC}" type="sibTrans" cxnId="{141468A2-F7C0-4B6A-A2C0-51C7E5BD9652}">
      <dgm:prSet phldrT="1" phldr="0"/>
      <dgm:spPr/>
      <dgm:t>
        <a:bodyPr/>
        <a:lstStyle/>
        <a:p>
          <a:r>
            <a:rPr lang="en-US" dirty="0"/>
            <a:t>1</a:t>
          </a:r>
        </a:p>
      </dgm:t>
    </dgm:pt>
    <dgm:pt modelId="{375D5706-B2E0-4A71-9E8A-627F9BED9760}">
      <dgm:prSet/>
      <dgm:spPr/>
      <dgm:t>
        <a:bodyPr/>
        <a:lstStyle/>
        <a:p>
          <a:r>
            <a:rPr lang="en-US" dirty="0"/>
            <a:t>Find your agency’s city </a:t>
          </a:r>
        </a:p>
      </dgm:t>
    </dgm:pt>
    <dgm:pt modelId="{509C0B1C-D4C3-4F3B-B2E2-9C89913506F1}" type="parTrans" cxnId="{09A6F781-9831-41CB-9B6C-0276D823F080}">
      <dgm:prSet/>
      <dgm:spPr/>
      <dgm:t>
        <a:bodyPr/>
        <a:lstStyle/>
        <a:p>
          <a:endParaRPr lang="en-US"/>
        </a:p>
      </dgm:t>
    </dgm:pt>
    <dgm:pt modelId="{02A64890-839B-4580-B681-93C504724247}" type="sibTrans" cxnId="{09A6F781-9831-41CB-9B6C-0276D823F080}">
      <dgm:prSet phldrT="2" phldr="0"/>
      <dgm:spPr/>
      <dgm:t>
        <a:bodyPr/>
        <a:lstStyle/>
        <a:p>
          <a:r>
            <a:rPr lang="en-US" dirty="0"/>
            <a:t>2</a:t>
          </a:r>
        </a:p>
      </dgm:t>
    </dgm:pt>
    <dgm:pt modelId="{2AC96D84-D6A0-4DCD-9A77-A158ADF59319}">
      <dgm:prSet/>
      <dgm:spPr/>
      <dgm:t>
        <a:bodyPr/>
        <a:lstStyle/>
        <a:p>
          <a:r>
            <a:rPr lang="en-US" dirty="0"/>
            <a:t>Compare the population by race percentages by area to the admissions by race percentages for your agency</a:t>
          </a:r>
        </a:p>
      </dgm:t>
    </dgm:pt>
    <dgm:pt modelId="{526EA771-1CE4-49DC-A5BB-7DE714EC4407}" type="parTrans" cxnId="{DBCFE2FE-57F5-431D-8AD8-200DA24CCC99}">
      <dgm:prSet/>
      <dgm:spPr/>
      <dgm:t>
        <a:bodyPr/>
        <a:lstStyle/>
        <a:p>
          <a:endParaRPr lang="en-US"/>
        </a:p>
      </dgm:t>
    </dgm:pt>
    <dgm:pt modelId="{66F843C6-C3A9-4ABD-90B5-C7C9631832A5}" type="sibTrans" cxnId="{DBCFE2FE-57F5-431D-8AD8-200DA24CCC99}">
      <dgm:prSet phldrT="3" phldr="0"/>
      <dgm:spPr/>
      <dgm:t>
        <a:bodyPr/>
        <a:lstStyle/>
        <a:p>
          <a:r>
            <a:rPr lang="en-US" dirty="0"/>
            <a:t>3</a:t>
          </a:r>
        </a:p>
      </dgm:t>
    </dgm:pt>
    <dgm:pt modelId="{42C6DC16-55AE-4D83-A720-A0F9D27CE284}">
      <dgm:prSet/>
      <dgm:spPr/>
      <dgm:t>
        <a:bodyPr/>
        <a:lstStyle/>
        <a:p>
          <a:r>
            <a:rPr lang="en-US" dirty="0"/>
            <a:t>Percentages can be compared by the city your agency is in, or adapted to the areas your agency serves, or the areas covered in the 12 months of data. </a:t>
          </a:r>
        </a:p>
      </dgm:t>
    </dgm:pt>
    <dgm:pt modelId="{0F2205FC-16B0-414C-8604-E952EA992E8C}" type="parTrans" cxnId="{6C98E34B-1DF9-4B0E-BF07-A44514DB236B}">
      <dgm:prSet/>
      <dgm:spPr/>
      <dgm:t>
        <a:bodyPr/>
        <a:lstStyle/>
        <a:p>
          <a:endParaRPr lang="en-US"/>
        </a:p>
      </dgm:t>
    </dgm:pt>
    <dgm:pt modelId="{CF01A9F5-1E97-46DF-A9A8-8B47A90DF031}" type="sibTrans" cxnId="{6C98E34B-1DF9-4B0E-BF07-A44514DB236B}">
      <dgm:prSet phldrT="4" phldr="0"/>
      <dgm:spPr/>
      <dgm:t>
        <a:bodyPr/>
        <a:lstStyle/>
        <a:p>
          <a:r>
            <a:rPr lang="en-US" dirty="0"/>
            <a:t>4</a:t>
          </a:r>
        </a:p>
      </dgm:t>
    </dgm:pt>
    <dgm:pt modelId="{DED89F61-C05B-47E8-94A4-244DF5249894}" type="pres">
      <dgm:prSet presAssocID="{4764D771-5AC7-46E7-9C32-66201BF394DD}" presName="Name0" presStyleCnt="0">
        <dgm:presLayoutVars>
          <dgm:animLvl val="lvl"/>
          <dgm:resizeHandles val="exact"/>
        </dgm:presLayoutVars>
      </dgm:prSet>
      <dgm:spPr/>
    </dgm:pt>
    <dgm:pt modelId="{42D35475-D99C-4A54-A377-EFAFD20E3CED}" type="pres">
      <dgm:prSet presAssocID="{FB5F4DE0-8161-4A24-BF74-88A2EE73156C}" presName="compositeNode" presStyleCnt="0">
        <dgm:presLayoutVars>
          <dgm:bulletEnabled val="1"/>
        </dgm:presLayoutVars>
      </dgm:prSet>
      <dgm:spPr/>
    </dgm:pt>
    <dgm:pt modelId="{2503D407-7FF7-47DC-9FED-B745A0275FCB}" type="pres">
      <dgm:prSet presAssocID="{FB5F4DE0-8161-4A24-BF74-88A2EE73156C}" presName="bgRect" presStyleLbl="bgAccFollowNode1" presStyleIdx="0" presStyleCnt="4"/>
      <dgm:spPr/>
    </dgm:pt>
    <dgm:pt modelId="{0E45CF5F-80EA-47D6-A685-EA44BC0DACD5}" type="pres">
      <dgm:prSet presAssocID="{D53BBCE7-4C20-484B-9BC8-BE8645C98DCC}" presName="sibTransNodeCircle" presStyleLbl="alignNode1" presStyleIdx="0" presStyleCnt="8">
        <dgm:presLayoutVars>
          <dgm:chMax val="0"/>
          <dgm:bulletEnabled/>
        </dgm:presLayoutVars>
      </dgm:prSet>
      <dgm:spPr/>
    </dgm:pt>
    <dgm:pt modelId="{B4218701-2546-424C-8261-70117D1B8C25}" type="pres">
      <dgm:prSet presAssocID="{FB5F4DE0-8161-4A24-BF74-88A2EE73156C}" presName="bottomLine" presStyleLbl="alignNode1" presStyleIdx="1" presStyleCnt="8">
        <dgm:presLayoutVars/>
      </dgm:prSet>
      <dgm:spPr/>
    </dgm:pt>
    <dgm:pt modelId="{CE86D2BB-B686-4506-8796-8A91A6209D6E}" type="pres">
      <dgm:prSet presAssocID="{FB5F4DE0-8161-4A24-BF74-88A2EE73156C}" presName="nodeText" presStyleLbl="bgAccFollowNode1" presStyleIdx="0" presStyleCnt="4">
        <dgm:presLayoutVars>
          <dgm:bulletEnabled val="1"/>
        </dgm:presLayoutVars>
      </dgm:prSet>
      <dgm:spPr/>
    </dgm:pt>
    <dgm:pt modelId="{F1954F1C-ECFC-4CBC-821A-0F9CC11FF7CC}" type="pres">
      <dgm:prSet presAssocID="{D53BBCE7-4C20-484B-9BC8-BE8645C98DCC}" presName="sibTrans" presStyleCnt="0"/>
      <dgm:spPr/>
    </dgm:pt>
    <dgm:pt modelId="{25973CB6-FD9E-4512-A6C7-79B75A17A838}" type="pres">
      <dgm:prSet presAssocID="{375D5706-B2E0-4A71-9E8A-627F9BED9760}" presName="compositeNode" presStyleCnt="0">
        <dgm:presLayoutVars>
          <dgm:bulletEnabled val="1"/>
        </dgm:presLayoutVars>
      </dgm:prSet>
      <dgm:spPr/>
    </dgm:pt>
    <dgm:pt modelId="{0E368308-F65A-4A57-9B7A-4A4B8695D7F3}" type="pres">
      <dgm:prSet presAssocID="{375D5706-B2E0-4A71-9E8A-627F9BED9760}" presName="bgRect" presStyleLbl="bgAccFollowNode1" presStyleIdx="1" presStyleCnt="4"/>
      <dgm:spPr/>
    </dgm:pt>
    <dgm:pt modelId="{88A10F15-02A8-43B5-910C-C71BB063F673}" type="pres">
      <dgm:prSet presAssocID="{02A64890-839B-4580-B681-93C504724247}" presName="sibTransNodeCircle" presStyleLbl="alignNode1" presStyleIdx="2" presStyleCnt="8">
        <dgm:presLayoutVars>
          <dgm:chMax val="0"/>
          <dgm:bulletEnabled/>
        </dgm:presLayoutVars>
      </dgm:prSet>
      <dgm:spPr/>
    </dgm:pt>
    <dgm:pt modelId="{7638C93C-913A-4C92-8E7F-57F2AB953727}" type="pres">
      <dgm:prSet presAssocID="{375D5706-B2E0-4A71-9E8A-627F9BED9760}" presName="bottomLine" presStyleLbl="alignNode1" presStyleIdx="3" presStyleCnt="8">
        <dgm:presLayoutVars/>
      </dgm:prSet>
      <dgm:spPr/>
    </dgm:pt>
    <dgm:pt modelId="{4D1F6E61-1ABA-4ABC-A26D-81E71A4CB24D}" type="pres">
      <dgm:prSet presAssocID="{375D5706-B2E0-4A71-9E8A-627F9BED9760}" presName="nodeText" presStyleLbl="bgAccFollowNode1" presStyleIdx="1" presStyleCnt="4">
        <dgm:presLayoutVars>
          <dgm:bulletEnabled val="1"/>
        </dgm:presLayoutVars>
      </dgm:prSet>
      <dgm:spPr/>
    </dgm:pt>
    <dgm:pt modelId="{5679B435-A400-40F3-9445-B0C15C2DB1A9}" type="pres">
      <dgm:prSet presAssocID="{02A64890-839B-4580-B681-93C504724247}" presName="sibTrans" presStyleCnt="0"/>
      <dgm:spPr/>
    </dgm:pt>
    <dgm:pt modelId="{E18BB0ED-2B62-4DC9-AB11-C652B19F6D06}" type="pres">
      <dgm:prSet presAssocID="{2AC96D84-D6A0-4DCD-9A77-A158ADF59319}" presName="compositeNode" presStyleCnt="0">
        <dgm:presLayoutVars>
          <dgm:bulletEnabled val="1"/>
        </dgm:presLayoutVars>
      </dgm:prSet>
      <dgm:spPr/>
    </dgm:pt>
    <dgm:pt modelId="{7CB579D6-42C7-4487-83BF-F1EF2F44C45A}" type="pres">
      <dgm:prSet presAssocID="{2AC96D84-D6A0-4DCD-9A77-A158ADF59319}" presName="bgRect" presStyleLbl="bgAccFollowNode1" presStyleIdx="2" presStyleCnt="4"/>
      <dgm:spPr/>
    </dgm:pt>
    <dgm:pt modelId="{6A64A60D-848B-4B14-BCFA-72286EE3DC40}" type="pres">
      <dgm:prSet presAssocID="{66F843C6-C3A9-4ABD-90B5-C7C9631832A5}" presName="sibTransNodeCircle" presStyleLbl="alignNode1" presStyleIdx="4" presStyleCnt="8">
        <dgm:presLayoutVars>
          <dgm:chMax val="0"/>
          <dgm:bulletEnabled/>
        </dgm:presLayoutVars>
      </dgm:prSet>
      <dgm:spPr/>
    </dgm:pt>
    <dgm:pt modelId="{3FB15E3E-6828-4711-B231-AF76CB438625}" type="pres">
      <dgm:prSet presAssocID="{2AC96D84-D6A0-4DCD-9A77-A158ADF59319}" presName="bottomLine" presStyleLbl="alignNode1" presStyleIdx="5" presStyleCnt="8">
        <dgm:presLayoutVars/>
      </dgm:prSet>
      <dgm:spPr/>
    </dgm:pt>
    <dgm:pt modelId="{23BCA226-341E-4A86-B982-7CD82B9D9413}" type="pres">
      <dgm:prSet presAssocID="{2AC96D84-D6A0-4DCD-9A77-A158ADF59319}" presName="nodeText" presStyleLbl="bgAccFollowNode1" presStyleIdx="2" presStyleCnt="4">
        <dgm:presLayoutVars>
          <dgm:bulletEnabled val="1"/>
        </dgm:presLayoutVars>
      </dgm:prSet>
      <dgm:spPr/>
    </dgm:pt>
    <dgm:pt modelId="{A3A37188-F19C-45B0-8319-6C1211CA43B2}" type="pres">
      <dgm:prSet presAssocID="{66F843C6-C3A9-4ABD-90B5-C7C9631832A5}" presName="sibTrans" presStyleCnt="0"/>
      <dgm:spPr/>
    </dgm:pt>
    <dgm:pt modelId="{F13C9FEC-6A12-4604-9BE8-C90E53928E9A}" type="pres">
      <dgm:prSet presAssocID="{42C6DC16-55AE-4D83-A720-A0F9D27CE284}" presName="compositeNode" presStyleCnt="0">
        <dgm:presLayoutVars>
          <dgm:bulletEnabled val="1"/>
        </dgm:presLayoutVars>
      </dgm:prSet>
      <dgm:spPr/>
    </dgm:pt>
    <dgm:pt modelId="{F4352DEB-D057-42CC-BC7B-994CFCA727A0}" type="pres">
      <dgm:prSet presAssocID="{42C6DC16-55AE-4D83-A720-A0F9D27CE284}" presName="bgRect" presStyleLbl="bgAccFollowNode1" presStyleIdx="3" presStyleCnt="4"/>
      <dgm:spPr/>
    </dgm:pt>
    <dgm:pt modelId="{85051CD5-9564-4D2F-A5C7-6452971C59BD}" type="pres">
      <dgm:prSet presAssocID="{CF01A9F5-1E97-46DF-A9A8-8B47A90DF031}" presName="sibTransNodeCircle" presStyleLbl="alignNode1" presStyleIdx="6" presStyleCnt="8">
        <dgm:presLayoutVars>
          <dgm:chMax val="0"/>
          <dgm:bulletEnabled/>
        </dgm:presLayoutVars>
      </dgm:prSet>
      <dgm:spPr/>
    </dgm:pt>
    <dgm:pt modelId="{9A218379-06AE-4073-BB78-D06ED2583189}" type="pres">
      <dgm:prSet presAssocID="{42C6DC16-55AE-4D83-A720-A0F9D27CE284}" presName="bottomLine" presStyleLbl="alignNode1" presStyleIdx="7" presStyleCnt="8">
        <dgm:presLayoutVars/>
      </dgm:prSet>
      <dgm:spPr/>
    </dgm:pt>
    <dgm:pt modelId="{B221012A-13DA-4474-8A64-1C755DFC050B}" type="pres">
      <dgm:prSet presAssocID="{42C6DC16-55AE-4D83-A720-A0F9D27CE284}" presName="nodeText" presStyleLbl="bgAccFollowNode1" presStyleIdx="3" presStyleCnt="4">
        <dgm:presLayoutVars>
          <dgm:bulletEnabled val="1"/>
        </dgm:presLayoutVars>
      </dgm:prSet>
      <dgm:spPr/>
    </dgm:pt>
  </dgm:ptLst>
  <dgm:cxnLst>
    <dgm:cxn modelId="{8EE4F408-9097-4FC3-B2CC-161D378F7D96}" type="presOf" srcId="{FB5F4DE0-8161-4A24-BF74-88A2EE73156C}" destId="{2503D407-7FF7-47DC-9FED-B745A0275FCB}" srcOrd="0" destOrd="0" presId="urn:microsoft.com/office/officeart/2016/7/layout/BasicLinearProcessNumbered"/>
    <dgm:cxn modelId="{4F16D318-19E6-43F3-A860-EEBC3D8AD373}" type="presOf" srcId="{2AC96D84-D6A0-4DCD-9A77-A158ADF59319}" destId="{7CB579D6-42C7-4487-83BF-F1EF2F44C45A}" srcOrd="0" destOrd="0" presId="urn:microsoft.com/office/officeart/2016/7/layout/BasicLinearProcessNumbered"/>
    <dgm:cxn modelId="{4CDA2741-AC3C-4333-A6AB-187F95B324C2}" type="presOf" srcId="{66F843C6-C3A9-4ABD-90B5-C7C9631832A5}" destId="{6A64A60D-848B-4B14-BCFA-72286EE3DC40}" srcOrd="0" destOrd="0" presId="urn:microsoft.com/office/officeart/2016/7/layout/BasicLinearProcessNumbered"/>
    <dgm:cxn modelId="{6C98E34B-1DF9-4B0E-BF07-A44514DB236B}" srcId="{4764D771-5AC7-46E7-9C32-66201BF394DD}" destId="{42C6DC16-55AE-4D83-A720-A0F9D27CE284}" srcOrd="3" destOrd="0" parTransId="{0F2205FC-16B0-414C-8604-E952EA992E8C}" sibTransId="{CF01A9F5-1E97-46DF-A9A8-8B47A90DF031}"/>
    <dgm:cxn modelId="{FB0E2B4E-ED3B-4051-942D-F9481EEFDC4F}" type="presOf" srcId="{FB5F4DE0-8161-4A24-BF74-88A2EE73156C}" destId="{CE86D2BB-B686-4506-8796-8A91A6209D6E}" srcOrd="1" destOrd="0" presId="urn:microsoft.com/office/officeart/2016/7/layout/BasicLinearProcessNumbered"/>
    <dgm:cxn modelId="{F28D007A-2645-4117-A42E-67AAE5A60B78}" type="presOf" srcId="{D53BBCE7-4C20-484B-9BC8-BE8645C98DCC}" destId="{0E45CF5F-80EA-47D6-A685-EA44BC0DACD5}" srcOrd="0" destOrd="0" presId="urn:microsoft.com/office/officeart/2016/7/layout/BasicLinearProcessNumbered"/>
    <dgm:cxn modelId="{FD3FE57D-81C8-4675-ACEE-7960768D653A}" type="presOf" srcId="{375D5706-B2E0-4A71-9E8A-627F9BED9760}" destId="{0E368308-F65A-4A57-9B7A-4A4B8695D7F3}" srcOrd="0" destOrd="0" presId="urn:microsoft.com/office/officeart/2016/7/layout/BasicLinearProcessNumbered"/>
    <dgm:cxn modelId="{09A6F781-9831-41CB-9B6C-0276D823F080}" srcId="{4764D771-5AC7-46E7-9C32-66201BF394DD}" destId="{375D5706-B2E0-4A71-9E8A-627F9BED9760}" srcOrd="1" destOrd="0" parTransId="{509C0B1C-D4C3-4F3B-B2E2-9C89913506F1}" sibTransId="{02A64890-839B-4580-B681-93C504724247}"/>
    <dgm:cxn modelId="{A3BDF985-E644-4C36-8115-609D41000196}" type="presOf" srcId="{4764D771-5AC7-46E7-9C32-66201BF394DD}" destId="{DED89F61-C05B-47E8-94A4-244DF5249894}" srcOrd="0" destOrd="0" presId="urn:microsoft.com/office/officeart/2016/7/layout/BasicLinearProcessNumbered"/>
    <dgm:cxn modelId="{5397FF9E-0CC8-4313-A2C4-9DA01EFEA737}" type="presOf" srcId="{42C6DC16-55AE-4D83-A720-A0F9D27CE284}" destId="{B221012A-13DA-4474-8A64-1C755DFC050B}" srcOrd="1" destOrd="0" presId="urn:microsoft.com/office/officeart/2016/7/layout/BasicLinearProcessNumbered"/>
    <dgm:cxn modelId="{141468A2-F7C0-4B6A-A2C0-51C7E5BD9652}" srcId="{4764D771-5AC7-46E7-9C32-66201BF394DD}" destId="{FB5F4DE0-8161-4A24-BF74-88A2EE73156C}" srcOrd="0" destOrd="0" parTransId="{33994D85-B50F-485C-B3F2-2EB1952F4FFC}" sibTransId="{D53BBCE7-4C20-484B-9BC8-BE8645C98DCC}"/>
    <dgm:cxn modelId="{64E1ACC8-1608-45B2-B083-C9A3A31EB49B}" type="presOf" srcId="{375D5706-B2E0-4A71-9E8A-627F9BED9760}" destId="{4D1F6E61-1ABA-4ABC-A26D-81E71A4CB24D}" srcOrd="1" destOrd="0" presId="urn:microsoft.com/office/officeart/2016/7/layout/BasicLinearProcessNumbered"/>
    <dgm:cxn modelId="{A6B3BFD3-AC32-478D-B7C6-B7B520C958C1}" type="presOf" srcId="{2AC96D84-D6A0-4DCD-9A77-A158ADF59319}" destId="{23BCA226-341E-4A86-B982-7CD82B9D9413}" srcOrd="1" destOrd="0" presId="urn:microsoft.com/office/officeart/2016/7/layout/BasicLinearProcessNumbered"/>
    <dgm:cxn modelId="{99E1E1E3-23A4-487C-8549-45EE11A23224}" type="presOf" srcId="{42C6DC16-55AE-4D83-A720-A0F9D27CE284}" destId="{F4352DEB-D057-42CC-BC7B-994CFCA727A0}" srcOrd="0" destOrd="0" presId="urn:microsoft.com/office/officeart/2016/7/layout/BasicLinearProcessNumbered"/>
    <dgm:cxn modelId="{E92A42F6-4938-475A-AC07-11B769769DFB}" type="presOf" srcId="{CF01A9F5-1E97-46DF-A9A8-8B47A90DF031}" destId="{85051CD5-9564-4D2F-A5C7-6452971C59BD}" srcOrd="0" destOrd="0" presId="urn:microsoft.com/office/officeart/2016/7/layout/BasicLinearProcessNumbered"/>
    <dgm:cxn modelId="{807523FC-FD7E-463C-A74D-16BF3A19C0AA}" type="presOf" srcId="{02A64890-839B-4580-B681-93C504724247}" destId="{88A10F15-02A8-43B5-910C-C71BB063F673}" srcOrd="0" destOrd="0" presId="urn:microsoft.com/office/officeart/2016/7/layout/BasicLinearProcessNumbered"/>
    <dgm:cxn modelId="{DBCFE2FE-57F5-431D-8AD8-200DA24CCC99}" srcId="{4764D771-5AC7-46E7-9C32-66201BF394DD}" destId="{2AC96D84-D6A0-4DCD-9A77-A158ADF59319}" srcOrd="2" destOrd="0" parTransId="{526EA771-1CE4-49DC-A5BB-7DE714EC4407}" sibTransId="{66F843C6-C3A9-4ABD-90B5-C7C9631832A5}"/>
    <dgm:cxn modelId="{77DFE1EA-9A00-43DB-AFC1-75E9921251F7}" type="presParOf" srcId="{DED89F61-C05B-47E8-94A4-244DF5249894}" destId="{42D35475-D99C-4A54-A377-EFAFD20E3CED}" srcOrd="0" destOrd="0" presId="urn:microsoft.com/office/officeart/2016/7/layout/BasicLinearProcessNumbered"/>
    <dgm:cxn modelId="{B6791868-4222-405E-ACEE-C4AD2AFCF945}" type="presParOf" srcId="{42D35475-D99C-4A54-A377-EFAFD20E3CED}" destId="{2503D407-7FF7-47DC-9FED-B745A0275FCB}" srcOrd="0" destOrd="0" presId="urn:microsoft.com/office/officeart/2016/7/layout/BasicLinearProcessNumbered"/>
    <dgm:cxn modelId="{15765392-203F-46A2-AAA0-F8C0CDF78104}" type="presParOf" srcId="{42D35475-D99C-4A54-A377-EFAFD20E3CED}" destId="{0E45CF5F-80EA-47D6-A685-EA44BC0DACD5}" srcOrd="1" destOrd="0" presId="urn:microsoft.com/office/officeart/2016/7/layout/BasicLinearProcessNumbered"/>
    <dgm:cxn modelId="{4CC330A6-E445-43AB-A332-315982476643}" type="presParOf" srcId="{42D35475-D99C-4A54-A377-EFAFD20E3CED}" destId="{B4218701-2546-424C-8261-70117D1B8C25}" srcOrd="2" destOrd="0" presId="urn:microsoft.com/office/officeart/2016/7/layout/BasicLinearProcessNumbered"/>
    <dgm:cxn modelId="{4E92BD3D-08C9-46CF-8ECF-96A730FB6A6C}" type="presParOf" srcId="{42D35475-D99C-4A54-A377-EFAFD20E3CED}" destId="{CE86D2BB-B686-4506-8796-8A91A6209D6E}" srcOrd="3" destOrd="0" presId="urn:microsoft.com/office/officeart/2016/7/layout/BasicLinearProcessNumbered"/>
    <dgm:cxn modelId="{2E82A8FF-4BF8-4658-9EEA-B8DD57089D38}" type="presParOf" srcId="{DED89F61-C05B-47E8-94A4-244DF5249894}" destId="{F1954F1C-ECFC-4CBC-821A-0F9CC11FF7CC}" srcOrd="1" destOrd="0" presId="urn:microsoft.com/office/officeart/2016/7/layout/BasicLinearProcessNumbered"/>
    <dgm:cxn modelId="{EB48EAEE-BF64-44E8-BB60-C9E0EBBB4C4E}" type="presParOf" srcId="{DED89F61-C05B-47E8-94A4-244DF5249894}" destId="{25973CB6-FD9E-4512-A6C7-79B75A17A838}" srcOrd="2" destOrd="0" presId="urn:microsoft.com/office/officeart/2016/7/layout/BasicLinearProcessNumbered"/>
    <dgm:cxn modelId="{A3E6E2AB-B19E-49C7-A433-7C11D7B4D639}" type="presParOf" srcId="{25973CB6-FD9E-4512-A6C7-79B75A17A838}" destId="{0E368308-F65A-4A57-9B7A-4A4B8695D7F3}" srcOrd="0" destOrd="0" presId="urn:microsoft.com/office/officeart/2016/7/layout/BasicLinearProcessNumbered"/>
    <dgm:cxn modelId="{8CD33DA9-4C5C-4965-A434-B51E5396CB36}" type="presParOf" srcId="{25973CB6-FD9E-4512-A6C7-79B75A17A838}" destId="{88A10F15-02A8-43B5-910C-C71BB063F673}" srcOrd="1" destOrd="0" presId="urn:microsoft.com/office/officeart/2016/7/layout/BasicLinearProcessNumbered"/>
    <dgm:cxn modelId="{AA3D0FF5-1591-48D0-8572-8678B40B7D47}" type="presParOf" srcId="{25973CB6-FD9E-4512-A6C7-79B75A17A838}" destId="{7638C93C-913A-4C92-8E7F-57F2AB953727}" srcOrd="2" destOrd="0" presId="urn:microsoft.com/office/officeart/2016/7/layout/BasicLinearProcessNumbered"/>
    <dgm:cxn modelId="{2160AE55-AD51-4065-8862-FDB1439B0DF5}" type="presParOf" srcId="{25973CB6-FD9E-4512-A6C7-79B75A17A838}" destId="{4D1F6E61-1ABA-4ABC-A26D-81E71A4CB24D}" srcOrd="3" destOrd="0" presId="urn:microsoft.com/office/officeart/2016/7/layout/BasicLinearProcessNumbered"/>
    <dgm:cxn modelId="{B060AEB6-F9D4-4F28-984C-4CC6CAF20264}" type="presParOf" srcId="{DED89F61-C05B-47E8-94A4-244DF5249894}" destId="{5679B435-A400-40F3-9445-B0C15C2DB1A9}" srcOrd="3" destOrd="0" presId="urn:microsoft.com/office/officeart/2016/7/layout/BasicLinearProcessNumbered"/>
    <dgm:cxn modelId="{3705E4DF-F671-4EEF-849D-033D237C362F}" type="presParOf" srcId="{DED89F61-C05B-47E8-94A4-244DF5249894}" destId="{E18BB0ED-2B62-4DC9-AB11-C652B19F6D06}" srcOrd="4" destOrd="0" presId="urn:microsoft.com/office/officeart/2016/7/layout/BasicLinearProcessNumbered"/>
    <dgm:cxn modelId="{FAC040CE-2135-48CB-90A8-C2E675721D7E}" type="presParOf" srcId="{E18BB0ED-2B62-4DC9-AB11-C652B19F6D06}" destId="{7CB579D6-42C7-4487-83BF-F1EF2F44C45A}" srcOrd="0" destOrd="0" presId="urn:microsoft.com/office/officeart/2016/7/layout/BasicLinearProcessNumbered"/>
    <dgm:cxn modelId="{0415C8CF-DDE9-4909-908C-4F0E386FDA9F}" type="presParOf" srcId="{E18BB0ED-2B62-4DC9-AB11-C652B19F6D06}" destId="{6A64A60D-848B-4B14-BCFA-72286EE3DC40}" srcOrd="1" destOrd="0" presId="urn:microsoft.com/office/officeart/2016/7/layout/BasicLinearProcessNumbered"/>
    <dgm:cxn modelId="{EFDC8366-3768-4408-B05D-9BF656F5BB65}" type="presParOf" srcId="{E18BB0ED-2B62-4DC9-AB11-C652B19F6D06}" destId="{3FB15E3E-6828-4711-B231-AF76CB438625}" srcOrd="2" destOrd="0" presId="urn:microsoft.com/office/officeart/2016/7/layout/BasicLinearProcessNumbered"/>
    <dgm:cxn modelId="{5460CC84-8A49-40B7-8120-2256BE07043F}" type="presParOf" srcId="{E18BB0ED-2B62-4DC9-AB11-C652B19F6D06}" destId="{23BCA226-341E-4A86-B982-7CD82B9D9413}" srcOrd="3" destOrd="0" presId="urn:microsoft.com/office/officeart/2016/7/layout/BasicLinearProcessNumbered"/>
    <dgm:cxn modelId="{030CF081-E4E6-4604-8AAE-59232C392EF7}" type="presParOf" srcId="{DED89F61-C05B-47E8-94A4-244DF5249894}" destId="{A3A37188-F19C-45B0-8319-6C1211CA43B2}" srcOrd="5" destOrd="0" presId="urn:microsoft.com/office/officeart/2016/7/layout/BasicLinearProcessNumbered"/>
    <dgm:cxn modelId="{D3E35E18-1067-44F4-88C7-76F1C494DE18}" type="presParOf" srcId="{DED89F61-C05B-47E8-94A4-244DF5249894}" destId="{F13C9FEC-6A12-4604-9BE8-C90E53928E9A}" srcOrd="6" destOrd="0" presId="urn:microsoft.com/office/officeart/2016/7/layout/BasicLinearProcessNumbered"/>
    <dgm:cxn modelId="{07790DBE-1780-445F-84F0-F77089BA6E07}" type="presParOf" srcId="{F13C9FEC-6A12-4604-9BE8-C90E53928E9A}" destId="{F4352DEB-D057-42CC-BC7B-994CFCA727A0}" srcOrd="0" destOrd="0" presId="urn:microsoft.com/office/officeart/2016/7/layout/BasicLinearProcessNumbered"/>
    <dgm:cxn modelId="{1120B859-BCC3-4ED9-9A32-27F50DFFFCDA}" type="presParOf" srcId="{F13C9FEC-6A12-4604-9BE8-C90E53928E9A}" destId="{85051CD5-9564-4D2F-A5C7-6452971C59BD}" srcOrd="1" destOrd="0" presId="urn:microsoft.com/office/officeart/2016/7/layout/BasicLinearProcessNumbered"/>
    <dgm:cxn modelId="{275E8C74-830A-43AD-89E5-1C30C84EC9BD}" type="presParOf" srcId="{F13C9FEC-6A12-4604-9BE8-C90E53928E9A}" destId="{9A218379-06AE-4073-BB78-D06ED2583189}" srcOrd="2" destOrd="0" presId="urn:microsoft.com/office/officeart/2016/7/layout/BasicLinearProcessNumbered"/>
    <dgm:cxn modelId="{4E3EC08B-0E21-494D-AACD-45790B855E26}" type="presParOf" srcId="{F13C9FEC-6A12-4604-9BE8-C90E53928E9A}" destId="{B221012A-13DA-4474-8A64-1C755DFC050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58AB7-62D2-482C-8D27-D46EAD8C040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AD33278-E5FC-49F3-A169-F84748FCD283}">
      <dgm:prSet/>
      <dgm:spPr/>
      <dgm:t>
        <a:bodyPr/>
        <a:lstStyle/>
        <a:p>
          <a:r>
            <a:rPr lang="en-US"/>
            <a:t>PERSONAL FEELINGS OF EMPLOYEES REGARDING RACE</a:t>
          </a:r>
        </a:p>
      </dgm:t>
    </dgm:pt>
    <dgm:pt modelId="{D0450635-A848-4C07-9A9A-F887E302AFD3}" type="parTrans" cxnId="{D685A16E-B7FE-4225-BAA6-CC620845EC39}">
      <dgm:prSet/>
      <dgm:spPr/>
      <dgm:t>
        <a:bodyPr/>
        <a:lstStyle/>
        <a:p>
          <a:endParaRPr lang="en-US"/>
        </a:p>
      </dgm:t>
    </dgm:pt>
    <dgm:pt modelId="{9A79F4DF-75EA-4B07-81B7-0FBD5DA56533}" type="sibTrans" cxnId="{D685A16E-B7FE-4225-BAA6-CC620845EC39}">
      <dgm:prSet/>
      <dgm:spPr/>
      <dgm:t>
        <a:bodyPr/>
        <a:lstStyle/>
        <a:p>
          <a:endParaRPr lang="en-US"/>
        </a:p>
      </dgm:t>
    </dgm:pt>
    <dgm:pt modelId="{7B56604C-736F-4A2E-B794-10D9351A938B}">
      <dgm:prSet/>
      <dgm:spPr/>
      <dgm:t>
        <a:bodyPr/>
        <a:lstStyle/>
        <a:p>
          <a:r>
            <a:rPr lang="en-US"/>
            <a:t>RACIAL MAKEUP OF LEADERSHIP</a:t>
          </a:r>
        </a:p>
      </dgm:t>
    </dgm:pt>
    <dgm:pt modelId="{EC8AE6D6-07F0-4011-8373-F07B0ABDC2C2}" type="parTrans" cxnId="{BD146B22-4EB8-4A6B-A7A8-BE09C8067043}">
      <dgm:prSet/>
      <dgm:spPr/>
      <dgm:t>
        <a:bodyPr/>
        <a:lstStyle/>
        <a:p>
          <a:endParaRPr lang="en-US"/>
        </a:p>
      </dgm:t>
    </dgm:pt>
    <dgm:pt modelId="{F2013340-209C-445F-B36D-173918898256}" type="sibTrans" cxnId="{BD146B22-4EB8-4A6B-A7A8-BE09C8067043}">
      <dgm:prSet/>
      <dgm:spPr/>
      <dgm:t>
        <a:bodyPr/>
        <a:lstStyle/>
        <a:p>
          <a:endParaRPr lang="en-US"/>
        </a:p>
      </dgm:t>
    </dgm:pt>
    <dgm:pt modelId="{1B50085D-8243-4764-A83E-2AF0434D195E}">
      <dgm:prSet/>
      <dgm:spPr/>
      <dgm:t>
        <a:bodyPr/>
        <a:lstStyle/>
        <a:p>
          <a:r>
            <a:rPr lang="en-US"/>
            <a:t>WHERE ARE YOU ADVERTISING FOR POSITIONS?</a:t>
          </a:r>
        </a:p>
      </dgm:t>
    </dgm:pt>
    <dgm:pt modelId="{2B25718B-0AF0-4DDB-AE59-5DDFDBB8DEE4}" type="parTrans" cxnId="{DFA0D829-89BF-41A3-917E-2E6046B70957}">
      <dgm:prSet/>
      <dgm:spPr/>
      <dgm:t>
        <a:bodyPr/>
        <a:lstStyle/>
        <a:p>
          <a:endParaRPr lang="en-US"/>
        </a:p>
      </dgm:t>
    </dgm:pt>
    <dgm:pt modelId="{AFAD9B17-2076-45D5-AEEA-326B3A0D4DED}" type="sibTrans" cxnId="{DFA0D829-89BF-41A3-917E-2E6046B70957}">
      <dgm:prSet/>
      <dgm:spPr/>
      <dgm:t>
        <a:bodyPr/>
        <a:lstStyle/>
        <a:p>
          <a:endParaRPr lang="en-US"/>
        </a:p>
      </dgm:t>
    </dgm:pt>
    <dgm:pt modelId="{0E5D38EC-25DC-4B41-8741-493294D6FA60}" type="pres">
      <dgm:prSet presAssocID="{58C58AB7-62D2-482C-8D27-D46EAD8C040C}" presName="diagram" presStyleCnt="0">
        <dgm:presLayoutVars>
          <dgm:dir/>
          <dgm:resizeHandles val="exact"/>
        </dgm:presLayoutVars>
      </dgm:prSet>
      <dgm:spPr/>
    </dgm:pt>
    <dgm:pt modelId="{097A76C1-FF8E-4C3B-999E-E068FF4BDF44}" type="pres">
      <dgm:prSet presAssocID="{7AD33278-E5FC-49F3-A169-F84748FCD283}" presName="node" presStyleLbl="node1" presStyleIdx="0" presStyleCnt="3">
        <dgm:presLayoutVars>
          <dgm:bulletEnabled val="1"/>
        </dgm:presLayoutVars>
      </dgm:prSet>
      <dgm:spPr/>
    </dgm:pt>
    <dgm:pt modelId="{E5635A6F-284A-4DB1-ACA1-626D7A68B16E}" type="pres">
      <dgm:prSet presAssocID="{9A79F4DF-75EA-4B07-81B7-0FBD5DA56533}" presName="sibTrans" presStyleCnt="0"/>
      <dgm:spPr/>
    </dgm:pt>
    <dgm:pt modelId="{0FE7CF55-CBE1-45E8-B36E-FA66D4960E0F}" type="pres">
      <dgm:prSet presAssocID="{7B56604C-736F-4A2E-B794-10D9351A938B}" presName="node" presStyleLbl="node1" presStyleIdx="1" presStyleCnt="3">
        <dgm:presLayoutVars>
          <dgm:bulletEnabled val="1"/>
        </dgm:presLayoutVars>
      </dgm:prSet>
      <dgm:spPr/>
    </dgm:pt>
    <dgm:pt modelId="{853DCAE0-B3C5-4B27-9988-79E3BACC6AC4}" type="pres">
      <dgm:prSet presAssocID="{F2013340-209C-445F-B36D-173918898256}" presName="sibTrans" presStyleCnt="0"/>
      <dgm:spPr/>
    </dgm:pt>
    <dgm:pt modelId="{23A98AFA-843F-4661-B9F8-0FE2DDED05FD}" type="pres">
      <dgm:prSet presAssocID="{1B50085D-8243-4764-A83E-2AF0434D195E}" presName="node" presStyleLbl="node1" presStyleIdx="2" presStyleCnt="3">
        <dgm:presLayoutVars>
          <dgm:bulletEnabled val="1"/>
        </dgm:presLayoutVars>
      </dgm:prSet>
      <dgm:spPr/>
    </dgm:pt>
  </dgm:ptLst>
  <dgm:cxnLst>
    <dgm:cxn modelId="{BD146B22-4EB8-4A6B-A7A8-BE09C8067043}" srcId="{58C58AB7-62D2-482C-8D27-D46EAD8C040C}" destId="{7B56604C-736F-4A2E-B794-10D9351A938B}" srcOrd="1" destOrd="0" parTransId="{EC8AE6D6-07F0-4011-8373-F07B0ABDC2C2}" sibTransId="{F2013340-209C-445F-B36D-173918898256}"/>
    <dgm:cxn modelId="{DFA0D829-89BF-41A3-917E-2E6046B70957}" srcId="{58C58AB7-62D2-482C-8D27-D46EAD8C040C}" destId="{1B50085D-8243-4764-A83E-2AF0434D195E}" srcOrd="2" destOrd="0" parTransId="{2B25718B-0AF0-4DDB-AE59-5DDFDBB8DEE4}" sibTransId="{AFAD9B17-2076-45D5-AEEA-326B3A0D4DED}"/>
    <dgm:cxn modelId="{36F10E30-3E5C-4656-931C-5792F39CE841}" type="presOf" srcId="{1B50085D-8243-4764-A83E-2AF0434D195E}" destId="{23A98AFA-843F-4661-B9F8-0FE2DDED05FD}" srcOrd="0" destOrd="0" presId="urn:microsoft.com/office/officeart/2005/8/layout/default"/>
    <dgm:cxn modelId="{82D3F836-7B59-4883-807A-F9DDF368540E}" type="presOf" srcId="{7AD33278-E5FC-49F3-A169-F84748FCD283}" destId="{097A76C1-FF8E-4C3B-999E-E068FF4BDF44}" srcOrd="0" destOrd="0" presId="urn:microsoft.com/office/officeart/2005/8/layout/default"/>
    <dgm:cxn modelId="{037ACC5F-33CF-4238-8A6D-195785AB9B3D}" type="presOf" srcId="{7B56604C-736F-4A2E-B794-10D9351A938B}" destId="{0FE7CF55-CBE1-45E8-B36E-FA66D4960E0F}" srcOrd="0" destOrd="0" presId="urn:microsoft.com/office/officeart/2005/8/layout/default"/>
    <dgm:cxn modelId="{D685A16E-B7FE-4225-BAA6-CC620845EC39}" srcId="{58C58AB7-62D2-482C-8D27-D46EAD8C040C}" destId="{7AD33278-E5FC-49F3-A169-F84748FCD283}" srcOrd="0" destOrd="0" parTransId="{D0450635-A848-4C07-9A9A-F887E302AFD3}" sibTransId="{9A79F4DF-75EA-4B07-81B7-0FBD5DA56533}"/>
    <dgm:cxn modelId="{DE225179-37BF-41C7-8E43-2E2EFDFE5393}" type="presOf" srcId="{58C58AB7-62D2-482C-8D27-D46EAD8C040C}" destId="{0E5D38EC-25DC-4B41-8741-493294D6FA60}" srcOrd="0" destOrd="0" presId="urn:microsoft.com/office/officeart/2005/8/layout/default"/>
    <dgm:cxn modelId="{F1F32FFF-3ABA-4BD0-8D62-326467625185}" type="presParOf" srcId="{0E5D38EC-25DC-4B41-8741-493294D6FA60}" destId="{097A76C1-FF8E-4C3B-999E-E068FF4BDF44}" srcOrd="0" destOrd="0" presId="urn:microsoft.com/office/officeart/2005/8/layout/default"/>
    <dgm:cxn modelId="{11CE20D8-DC65-48C5-A737-4256233AF550}" type="presParOf" srcId="{0E5D38EC-25DC-4B41-8741-493294D6FA60}" destId="{E5635A6F-284A-4DB1-ACA1-626D7A68B16E}" srcOrd="1" destOrd="0" presId="urn:microsoft.com/office/officeart/2005/8/layout/default"/>
    <dgm:cxn modelId="{A4AE5EAE-45A6-4D14-8E62-6A4413E5E038}" type="presParOf" srcId="{0E5D38EC-25DC-4B41-8741-493294D6FA60}" destId="{0FE7CF55-CBE1-45E8-B36E-FA66D4960E0F}" srcOrd="2" destOrd="0" presId="urn:microsoft.com/office/officeart/2005/8/layout/default"/>
    <dgm:cxn modelId="{D365A202-925C-47DC-960A-0C37EAD568EF}" type="presParOf" srcId="{0E5D38EC-25DC-4B41-8741-493294D6FA60}" destId="{853DCAE0-B3C5-4B27-9988-79E3BACC6AC4}" srcOrd="3" destOrd="0" presId="urn:microsoft.com/office/officeart/2005/8/layout/default"/>
    <dgm:cxn modelId="{444205AF-74DA-46B2-AA2B-CF1B6C175F1F}" type="presParOf" srcId="{0E5D38EC-25DC-4B41-8741-493294D6FA60}" destId="{23A98AFA-843F-4661-B9F8-0FE2DDED05F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638D5-2106-43BB-9109-C51911EF63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A29637C-A6F3-4EF2-8FA1-A7502FF9EDA5}">
      <dgm:prSet/>
      <dgm:spPr/>
      <dgm:t>
        <a:bodyPr/>
        <a:lstStyle/>
        <a:p>
          <a:r>
            <a:rPr lang="en-US"/>
            <a:t>CONTACT HBCUS IN YOUR AREA TO HOST CLINICAL STUDENTS</a:t>
          </a:r>
        </a:p>
      </dgm:t>
    </dgm:pt>
    <dgm:pt modelId="{28B5A962-BB86-4D37-8BE5-42A8BA9CBBB4}" type="parTrans" cxnId="{22B9F734-83F0-4212-A9F3-1790EFCA3297}">
      <dgm:prSet/>
      <dgm:spPr/>
      <dgm:t>
        <a:bodyPr/>
        <a:lstStyle/>
        <a:p>
          <a:endParaRPr lang="en-US"/>
        </a:p>
      </dgm:t>
    </dgm:pt>
    <dgm:pt modelId="{950EC686-444A-47D0-8857-5F7E546E65A7}" type="sibTrans" cxnId="{22B9F734-83F0-4212-A9F3-1790EFCA3297}">
      <dgm:prSet/>
      <dgm:spPr/>
      <dgm:t>
        <a:bodyPr/>
        <a:lstStyle/>
        <a:p>
          <a:endParaRPr lang="en-US"/>
        </a:p>
      </dgm:t>
    </dgm:pt>
    <dgm:pt modelId="{92FC830C-B0DC-4DD2-B58A-6E5880D37B85}">
      <dgm:prSet/>
      <dgm:spPr/>
      <dgm:t>
        <a:bodyPr/>
        <a:lstStyle/>
        <a:p>
          <a:r>
            <a:rPr lang="en-US" dirty="0"/>
            <a:t>ENSURE THAT THE WORK ENVIRONMENT IS INCLUSIVE</a:t>
          </a:r>
        </a:p>
      </dgm:t>
    </dgm:pt>
    <dgm:pt modelId="{4F9F9578-B407-4E04-B43C-58731B735DBA}" type="parTrans" cxnId="{C0ABDB66-C94E-4E21-A991-3797E5D03D39}">
      <dgm:prSet/>
      <dgm:spPr/>
      <dgm:t>
        <a:bodyPr/>
        <a:lstStyle/>
        <a:p>
          <a:endParaRPr lang="en-US"/>
        </a:p>
      </dgm:t>
    </dgm:pt>
    <dgm:pt modelId="{FA13312A-8F97-4854-AD4F-1C0C2AF3C178}" type="sibTrans" cxnId="{C0ABDB66-C94E-4E21-A991-3797E5D03D39}">
      <dgm:prSet/>
      <dgm:spPr/>
      <dgm:t>
        <a:bodyPr/>
        <a:lstStyle/>
        <a:p>
          <a:endParaRPr lang="en-US"/>
        </a:p>
      </dgm:t>
    </dgm:pt>
    <dgm:pt modelId="{F35AC4D4-2B73-467A-AB5E-6FE68358B97A}">
      <dgm:prSet/>
      <dgm:spPr/>
      <dgm:t>
        <a:bodyPr/>
        <a:lstStyle/>
        <a:p>
          <a:r>
            <a:rPr lang="en-US"/>
            <a:t>UTILIZE ALTERNATE JOB POSTING SITES </a:t>
          </a:r>
        </a:p>
      </dgm:t>
    </dgm:pt>
    <dgm:pt modelId="{C18DCF55-803F-47EA-9BEB-1AA438A0F98D}" type="parTrans" cxnId="{6EB06B96-D589-49FA-8B41-BE673FE0ECBF}">
      <dgm:prSet/>
      <dgm:spPr/>
      <dgm:t>
        <a:bodyPr/>
        <a:lstStyle/>
        <a:p>
          <a:endParaRPr lang="en-US"/>
        </a:p>
      </dgm:t>
    </dgm:pt>
    <dgm:pt modelId="{E8C8A907-0116-423D-A950-32AB47F99C78}" type="sibTrans" cxnId="{6EB06B96-D589-49FA-8B41-BE673FE0ECBF}">
      <dgm:prSet/>
      <dgm:spPr/>
      <dgm:t>
        <a:bodyPr/>
        <a:lstStyle/>
        <a:p>
          <a:endParaRPr lang="en-US"/>
        </a:p>
      </dgm:t>
    </dgm:pt>
    <dgm:pt modelId="{4E3425F1-17E4-4058-BE85-395BAE29B1EE}">
      <dgm:prSet/>
      <dgm:spPr/>
      <dgm:t>
        <a:bodyPr/>
        <a:lstStyle/>
        <a:p>
          <a:r>
            <a:rPr lang="en-US"/>
            <a:t>SOCIAL MEDIA-USE TO SHOW THAT YOUR AGENCY IS DIVERSE</a:t>
          </a:r>
        </a:p>
      </dgm:t>
    </dgm:pt>
    <dgm:pt modelId="{8A7B0D8C-A8A5-4B4B-B76E-12D59FFA6490}" type="parTrans" cxnId="{78F85F12-0BA6-40D6-A676-87B765C9836A}">
      <dgm:prSet/>
      <dgm:spPr/>
      <dgm:t>
        <a:bodyPr/>
        <a:lstStyle/>
        <a:p>
          <a:endParaRPr lang="en-US"/>
        </a:p>
      </dgm:t>
    </dgm:pt>
    <dgm:pt modelId="{88AD9835-709A-4D44-A769-76CF631B737B}" type="sibTrans" cxnId="{78F85F12-0BA6-40D6-A676-87B765C9836A}">
      <dgm:prSet/>
      <dgm:spPr/>
      <dgm:t>
        <a:bodyPr/>
        <a:lstStyle/>
        <a:p>
          <a:endParaRPr lang="en-US"/>
        </a:p>
      </dgm:t>
    </dgm:pt>
    <dgm:pt modelId="{677B0F43-EA57-431A-B811-2B6F67C46D22}" type="pres">
      <dgm:prSet presAssocID="{93C638D5-2106-43BB-9109-C51911EF6334}" presName="linear" presStyleCnt="0">
        <dgm:presLayoutVars>
          <dgm:animLvl val="lvl"/>
          <dgm:resizeHandles val="exact"/>
        </dgm:presLayoutVars>
      </dgm:prSet>
      <dgm:spPr/>
    </dgm:pt>
    <dgm:pt modelId="{BB5EEE50-7EAF-4DCC-A72D-701F283C082F}" type="pres">
      <dgm:prSet presAssocID="{7A29637C-A6F3-4EF2-8FA1-A7502FF9EDA5}" presName="parentText" presStyleLbl="node1" presStyleIdx="0" presStyleCnt="4">
        <dgm:presLayoutVars>
          <dgm:chMax val="0"/>
          <dgm:bulletEnabled val="1"/>
        </dgm:presLayoutVars>
      </dgm:prSet>
      <dgm:spPr/>
    </dgm:pt>
    <dgm:pt modelId="{BF2163B0-16DC-43BF-8EBD-B8BC36007614}" type="pres">
      <dgm:prSet presAssocID="{950EC686-444A-47D0-8857-5F7E546E65A7}" presName="spacer" presStyleCnt="0"/>
      <dgm:spPr/>
    </dgm:pt>
    <dgm:pt modelId="{FA1840B8-95D4-4B23-817A-21D0369ADCE9}" type="pres">
      <dgm:prSet presAssocID="{92FC830C-B0DC-4DD2-B58A-6E5880D37B85}" presName="parentText" presStyleLbl="node1" presStyleIdx="1" presStyleCnt="4">
        <dgm:presLayoutVars>
          <dgm:chMax val="0"/>
          <dgm:bulletEnabled val="1"/>
        </dgm:presLayoutVars>
      </dgm:prSet>
      <dgm:spPr/>
    </dgm:pt>
    <dgm:pt modelId="{C10CC3C5-5470-4644-911C-CC1D9D986DAD}" type="pres">
      <dgm:prSet presAssocID="{FA13312A-8F97-4854-AD4F-1C0C2AF3C178}" presName="spacer" presStyleCnt="0"/>
      <dgm:spPr/>
    </dgm:pt>
    <dgm:pt modelId="{68275CF5-46F6-49FF-B790-FF4CE7BAB1C8}" type="pres">
      <dgm:prSet presAssocID="{F35AC4D4-2B73-467A-AB5E-6FE68358B97A}" presName="parentText" presStyleLbl="node1" presStyleIdx="2" presStyleCnt="4">
        <dgm:presLayoutVars>
          <dgm:chMax val="0"/>
          <dgm:bulletEnabled val="1"/>
        </dgm:presLayoutVars>
      </dgm:prSet>
      <dgm:spPr/>
    </dgm:pt>
    <dgm:pt modelId="{573F9DFD-12E4-4ACB-87DE-55B85C992B6A}" type="pres">
      <dgm:prSet presAssocID="{E8C8A907-0116-423D-A950-32AB47F99C78}" presName="spacer" presStyleCnt="0"/>
      <dgm:spPr/>
    </dgm:pt>
    <dgm:pt modelId="{E77008DB-4CDB-4048-9C83-FC485F314B86}" type="pres">
      <dgm:prSet presAssocID="{4E3425F1-17E4-4058-BE85-395BAE29B1EE}" presName="parentText" presStyleLbl="node1" presStyleIdx="3" presStyleCnt="4">
        <dgm:presLayoutVars>
          <dgm:chMax val="0"/>
          <dgm:bulletEnabled val="1"/>
        </dgm:presLayoutVars>
      </dgm:prSet>
      <dgm:spPr/>
    </dgm:pt>
  </dgm:ptLst>
  <dgm:cxnLst>
    <dgm:cxn modelId="{A7F71702-F695-45DE-8758-345F94B07B95}" type="presOf" srcId="{7A29637C-A6F3-4EF2-8FA1-A7502FF9EDA5}" destId="{BB5EEE50-7EAF-4DCC-A72D-701F283C082F}" srcOrd="0" destOrd="0" presId="urn:microsoft.com/office/officeart/2005/8/layout/vList2"/>
    <dgm:cxn modelId="{78F85F12-0BA6-40D6-A676-87B765C9836A}" srcId="{93C638D5-2106-43BB-9109-C51911EF6334}" destId="{4E3425F1-17E4-4058-BE85-395BAE29B1EE}" srcOrd="3" destOrd="0" parTransId="{8A7B0D8C-A8A5-4B4B-B76E-12D59FFA6490}" sibTransId="{88AD9835-709A-4D44-A769-76CF631B737B}"/>
    <dgm:cxn modelId="{22B9F734-83F0-4212-A9F3-1790EFCA3297}" srcId="{93C638D5-2106-43BB-9109-C51911EF6334}" destId="{7A29637C-A6F3-4EF2-8FA1-A7502FF9EDA5}" srcOrd="0" destOrd="0" parTransId="{28B5A962-BB86-4D37-8BE5-42A8BA9CBBB4}" sibTransId="{950EC686-444A-47D0-8857-5F7E546E65A7}"/>
    <dgm:cxn modelId="{E8E52D46-114E-40A4-A7EF-6883A970ABA2}" type="presOf" srcId="{92FC830C-B0DC-4DD2-B58A-6E5880D37B85}" destId="{FA1840B8-95D4-4B23-817A-21D0369ADCE9}" srcOrd="0" destOrd="0" presId="urn:microsoft.com/office/officeart/2005/8/layout/vList2"/>
    <dgm:cxn modelId="{C0ABDB66-C94E-4E21-A991-3797E5D03D39}" srcId="{93C638D5-2106-43BB-9109-C51911EF6334}" destId="{92FC830C-B0DC-4DD2-B58A-6E5880D37B85}" srcOrd="1" destOrd="0" parTransId="{4F9F9578-B407-4E04-B43C-58731B735DBA}" sibTransId="{FA13312A-8F97-4854-AD4F-1C0C2AF3C178}"/>
    <dgm:cxn modelId="{6EB06B96-D589-49FA-8B41-BE673FE0ECBF}" srcId="{93C638D5-2106-43BB-9109-C51911EF6334}" destId="{F35AC4D4-2B73-467A-AB5E-6FE68358B97A}" srcOrd="2" destOrd="0" parTransId="{C18DCF55-803F-47EA-9BEB-1AA438A0F98D}" sibTransId="{E8C8A907-0116-423D-A950-32AB47F99C78}"/>
    <dgm:cxn modelId="{725723B6-C216-48E5-9828-6856B8C81C88}" type="presOf" srcId="{F35AC4D4-2B73-467A-AB5E-6FE68358B97A}" destId="{68275CF5-46F6-49FF-B790-FF4CE7BAB1C8}" srcOrd="0" destOrd="0" presId="urn:microsoft.com/office/officeart/2005/8/layout/vList2"/>
    <dgm:cxn modelId="{289118DD-FA48-4DAF-AD7C-7739A1D951A2}" type="presOf" srcId="{93C638D5-2106-43BB-9109-C51911EF6334}" destId="{677B0F43-EA57-431A-B811-2B6F67C46D22}" srcOrd="0" destOrd="0" presId="urn:microsoft.com/office/officeart/2005/8/layout/vList2"/>
    <dgm:cxn modelId="{B45BE5FD-C5EE-402D-9988-6843578AACE8}" type="presOf" srcId="{4E3425F1-17E4-4058-BE85-395BAE29B1EE}" destId="{E77008DB-4CDB-4048-9C83-FC485F314B86}" srcOrd="0" destOrd="0" presId="urn:microsoft.com/office/officeart/2005/8/layout/vList2"/>
    <dgm:cxn modelId="{0608F8CC-CFE5-49D2-9E16-FA921258F6DE}" type="presParOf" srcId="{677B0F43-EA57-431A-B811-2B6F67C46D22}" destId="{BB5EEE50-7EAF-4DCC-A72D-701F283C082F}" srcOrd="0" destOrd="0" presId="urn:microsoft.com/office/officeart/2005/8/layout/vList2"/>
    <dgm:cxn modelId="{4014A9AE-32D5-4BD5-938B-76249E9E14E0}" type="presParOf" srcId="{677B0F43-EA57-431A-B811-2B6F67C46D22}" destId="{BF2163B0-16DC-43BF-8EBD-B8BC36007614}" srcOrd="1" destOrd="0" presId="urn:microsoft.com/office/officeart/2005/8/layout/vList2"/>
    <dgm:cxn modelId="{2E5A23D2-1491-461A-93E5-B2BE0B6AA845}" type="presParOf" srcId="{677B0F43-EA57-431A-B811-2B6F67C46D22}" destId="{FA1840B8-95D4-4B23-817A-21D0369ADCE9}" srcOrd="2" destOrd="0" presId="urn:microsoft.com/office/officeart/2005/8/layout/vList2"/>
    <dgm:cxn modelId="{3F1C0D39-6D35-47CA-ACB5-8DACF6D70215}" type="presParOf" srcId="{677B0F43-EA57-431A-B811-2B6F67C46D22}" destId="{C10CC3C5-5470-4644-911C-CC1D9D986DAD}" srcOrd="3" destOrd="0" presId="urn:microsoft.com/office/officeart/2005/8/layout/vList2"/>
    <dgm:cxn modelId="{7ABBC85B-DABD-4CDA-AA06-8CD963441EAC}" type="presParOf" srcId="{677B0F43-EA57-431A-B811-2B6F67C46D22}" destId="{68275CF5-46F6-49FF-B790-FF4CE7BAB1C8}" srcOrd="4" destOrd="0" presId="urn:microsoft.com/office/officeart/2005/8/layout/vList2"/>
    <dgm:cxn modelId="{BB9970B8-0E83-40D0-8678-7D718F6747E8}" type="presParOf" srcId="{677B0F43-EA57-431A-B811-2B6F67C46D22}" destId="{573F9DFD-12E4-4ACB-87DE-55B85C992B6A}" srcOrd="5" destOrd="0" presId="urn:microsoft.com/office/officeart/2005/8/layout/vList2"/>
    <dgm:cxn modelId="{F8649244-6FC4-4A7F-8EEB-50B9351962D5}" type="presParOf" srcId="{677B0F43-EA57-431A-B811-2B6F67C46D22}" destId="{E77008DB-4CDB-4048-9C83-FC485F314B8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FEA0DD-DB3F-4A32-8C99-831A71E7F52F}"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C6515463-81AD-4AF5-8893-FFC285B31FEB}">
      <dgm:prSet/>
      <dgm:spPr/>
      <dgm:t>
        <a:bodyPr/>
        <a:lstStyle/>
        <a:p>
          <a:r>
            <a:rPr lang="en-US" dirty="0"/>
            <a:t>Ensure access to high quality care</a:t>
          </a:r>
        </a:p>
      </dgm:t>
    </dgm:pt>
    <dgm:pt modelId="{139D6FF2-7525-44AB-8D9F-B0A6E538D716}" type="parTrans" cxnId="{AA78FE1B-C49B-49F2-85C1-08925965DE51}">
      <dgm:prSet/>
      <dgm:spPr/>
      <dgm:t>
        <a:bodyPr/>
        <a:lstStyle/>
        <a:p>
          <a:endParaRPr lang="en-US"/>
        </a:p>
      </dgm:t>
    </dgm:pt>
    <dgm:pt modelId="{A6579750-93EE-4162-A302-16A1057E4C75}" type="sibTrans" cxnId="{AA78FE1B-C49B-49F2-85C1-08925965DE51}">
      <dgm:prSet phldrT="1" phldr="0"/>
      <dgm:spPr/>
      <dgm:t>
        <a:bodyPr/>
        <a:lstStyle/>
        <a:p>
          <a:r>
            <a:rPr lang="en-US"/>
            <a:t>1</a:t>
          </a:r>
          <a:endParaRPr lang="en-US" dirty="0"/>
        </a:p>
      </dgm:t>
    </dgm:pt>
    <dgm:pt modelId="{A765A45B-B354-4AC5-A54E-8B19B621F1E7}">
      <dgm:prSet/>
      <dgm:spPr/>
      <dgm:t>
        <a:bodyPr/>
        <a:lstStyle/>
        <a:p>
          <a:r>
            <a:rPr lang="en-US" dirty="0"/>
            <a:t>Build relationships </a:t>
          </a:r>
        </a:p>
      </dgm:t>
    </dgm:pt>
    <dgm:pt modelId="{477D3EDF-7800-4E43-BE83-577C3A2FE801}" type="parTrans" cxnId="{2EC9A1BA-8C46-4CD5-ADCD-836476BA9EB8}">
      <dgm:prSet/>
      <dgm:spPr/>
      <dgm:t>
        <a:bodyPr/>
        <a:lstStyle/>
        <a:p>
          <a:endParaRPr lang="en-US"/>
        </a:p>
      </dgm:t>
    </dgm:pt>
    <dgm:pt modelId="{B1AA9135-2452-4E48-9AE0-DC84E4B1BA95}" type="sibTrans" cxnId="{2EC9A1BA-8C46-4CD5-ADCD-836476BA9EB8}">
      <dgm:prSet phldrT="2" phldr="0"/>
      <dgm:spPr/>
      <dgm:t>
        <a:bodyPr/>
        <a:lstStyle/>
        <a:p>
          <a:r>
            <a:rPr lang="en-US"/>
            <a:t>2</a:t>
          </a:r>
          <a:endParaRPr lang="en-US" dirty="0"/>
        </a:p>
      </dgm:t>
    </dgm:pt>
    <dgm:pt modelId="{E1E4362D-EE25-4E57-9163-AC77A650367A}">
      <dgm:prSet/>
      <dgm:spPr/>
      <dgm:t>
        <a:bodyPr/>
        <a:lstStyle/>
        <a:p>
          <a:r>
            <a:rPr lang="en-US" dirty="0"/>
            <a:t>Increase base of patients </a:t>
          </a:r>
        </a:p>
      </dgm:t>
    </dgm:pt>
    <dgm:pt modelId="{6B30CD80-1A2B-4730-947C-98DB6F95096D}" type="parTrans" cxnId="{1360CE57-34B1-487A-878A-87041E06E37A}">
      <dgm:prSet/>
      <dgm:spPr/>
      <dgm:t>
        <a:bodyPr/>
        <a:lstStyle/>
        <a:p>
          <a:endParaRPr lang="en-US"/>
        </a:p>
      </dgm:t>
    </dgm:pt>
    <dgm:pt modelId="{CCA436E6-42FC-4514-8BB2-F9A38236CB53}" type="sibTrans" cxnId="{1360CE57-34B1-487A-878A-87041E06E37A}">
      <dgm:prSet phldrT="3" phldr="0"/>
      <dgm:spPr/>
      <dgm:t>
        <a:bodyPr/>
        <a:lstStyle/>
        <a:p>
          <a:r>
            <a:rPr lang="en-US"/>
            <a:t>3</a:t>
          </a:r>
          <a:endParaRPr lang="en-US" dirty="0"/>
        </a:p>
      </dgm:t>
    </dgm:pt>
    <dgm:pt modelId="{09B8D9A7-F17D-4E40-9940-7B9AFF99978F}" type="pres">
      <dgm:prSet presAssocID="{BEFEA0DD-DB3F-4A32-8C99-831A71E7F52F}" presName="Name0" presStyleCnt="0">
        <dgm:presLayoutVars>
          <dgm:animLvl val="lvl"/>
          <dgm:resizeHandles val="exact"/>
        </dgm:presLayoutVars>
      </dgm:prSet>
      <dgm:spPr/>
    </dgm:pt>
    <dgm:pt modelId="{A4CB0AEB-753A-4ED5-B417-375070CDF9E8}" type="pres">
      <dgm:prSet presAssocID="{C6515463-81AD-4AF5-8893-FFC285B31FEB}" presName="compositeNode" presStyleCnt="0">
        <dgm:presLayoutVars>
          <dgm:bulletEnabled val="1"/>
        </dgm:presLayoutVars>
      </dgm:prSet>
      <dgm:spPr/>
    </dgm:pt>
    <dgm:pt modelId="{C33E9D21-DB0E-4616-9B35-87C9A4BFC9F4}" type="pres">
      <dgm:prSet presAssocID="{C6515463-81AD-4AF5-8893-FFC285B31FEB}" presName="bgRect" presStyleLbl="bgAccFollowNode1" presStyleIdx="0" presStyleCnt="3" custLinFactNeighborX="-19682" custLinFactNeighborY="-624"/>
      <dgm:spPr/>
    </dgm:pt>
    <dgm:pt modelId="{9A55C5AA-11CC-4961-A153-6E1EE5679668}" type="pres">
      <dgm:prSet presAssocID="{A6579750-93EE-4162-A302-16A1057E4C75}" presName="sibTransNodeCircle" presStyleLbl="alignNode1" presStyleIdx="0" presStyleCnt="6">
        <dgm:presLayoutVars>
          <dgm:chMax val="0"/>
          <dgm:bulletEnabled/>
        </dgm:presLayoutVars>
      </dgm:prSet>
      <dgm:spPr/>
    </dgm:pt>
    <dgm:pt modelId="{CEC8FE05-E716-413E-A0E5-C0FCBF4745A5}" type="pres">
      <dgm:prSet presAssocID="{C6515463-81AD-4AF5-8893-FFC285B31FEB}" presName="bottomLine" presStyleLbl="alignNode1" presStyleIdx="1" presStyleCnt="6">
        <dgm:presLayoutVars/>
      </dgm:prSet>
      <dgm:spPr/>
    </dgm:pt>
    <dgm:pt modelId="{49E9ABC1-8A7A-44AE-9A68-0EDB77073001}" type="pres">
      <dgm:prSet presAssocID="{C6515463-81AD-4AF5-8893-FFC285B31FEB}" presName="nodeText" presStyleLbl="bgAccFollowNode1" presStyleIdx="0" presStyleCnt="3">
        <dgm:presLayoutVars>
          <dgm:bulletEnabled val="1"/>
        </dgm:presLayoutVars>
      </dgm:prSet>
      <dgm:spPr/>
    </dgm:pt>
    <dgm:pt modelId="{D0FF587E-B572-4278-8D1F-372A10CA801A}" type="pres">
      <dgm:prSet presAssocID="{A6579750-93EE-4162-A302-16A1057E4C75}" presName="sibTrans" presStyleCnt="0"/>
      <dgm:spPr/>
    </dgm:pt>
    <dgm:pt modelId="{4C3C46F1-84F5-4BAF-A175-72648ADFEB12}" type="pres">
      <dgm:prSet presAssocID="{A765A45B-B354-4AC5-A54E-8B19B621F1E7}" presName="compositeNode" presStyleCnt="0">
        <dgm:presLayoutVars>
          <dgm:bulletEnabled val="1"/>
        </dgm:presLayoutVars>
      </dgm:prSet>
      <dgm:spPr/>
    </dgm:pt>
    <dgm:pt modelId="{665C4F14-DD8F-4A66-B98B-92513707D3F5}" type="pres">
      <dgm:prSet presAssocID="{A765A45B-B354-4AC5-A54E-8B19B621F1E7}" presName="bgRect" presStyleLbl="bgAccFollowNode1" presStyleIdx="1" presStyleCnt="3" custLinFactNeighborX="2715" custLinFactNeighborY="1819"/>
      <dgm:spPr/>
    </dgm:pt>
    <dgm:pt modelId="{40B0C9C4-91A6-4CDC-9E14-A05826938245}" type="pres">
      <dgm:prSet presAssocID="{B1AA9135-2452-4E48-9AE0-DC84E4B1BA95}" presName="sibTransNodeCircle" presStyleLbl="alignNode1" presStyleIdx="2" presStyleCnt="6">
        <dgm:presLayoutVars>
          <dgm:chMax val="0"/>
          <dgm:bulletEnabled/>
        </dgm:presLayoutVars>
      </dgm:prSet>
      <dgm:spPr/>
    </dgm:pt>
    <dgm:pt modelId="{BEDF8FAE-AEB0-4F3F-B9C7-E3AFA08A372C}" type="pres">
      <dgm:prSet presAssocID="{A765A45B-B354-4AC5-A54E-8B19B621F1E7}" presName="bottomLine" presStyleLbl="alignNode1" presStyleIdx="3" presStyleCnt="6">
        <dgm:presLayoutVars/>
      </dgm:prSet>
      <dgm:spPr/>
    </dgm:pt>
    <dgm:pt modelId="{C774A33F-FAF3-409E-8F3A-1EA266D3F6B0}" type="pres">
      <dgm:prSet presAssocID="{A765A45B-B354-4AC5-A54E-8B19B621F1E7}" presName="nodeText" presStyleLbl="bgAccFollowNode1" presStyleIdx="1" presStyleCnt="3">
        <dgm:presLayoutVars>
          <dgm:bulletEnabled val="1"/>
        </dgm:presLayoutVars>
      </dgm:prSet>
      <dgm:spPr/>
    </dgm:pt>
    <dgm:pt modelId="{D88FC4D3-AE20-48EF-86D2-91CFD462D96B}" type="pres">
      <dgm:prSet presAssocID="{B1AA9135-2452-4E48-9AE0-DC84E4B1BA95}" presName="sibTrans" presStyleCnt="0"/>
      <dgm:spPr/>
    </dgm:pt>
    <dgm:pt modelId="{FE175BF1-5247-44CC-891A-6FABC5877DE9}" type="pres">
      <dgm:prSet presAssocID="{E1E4362D-EE25-4E57-9163-AC77A650367A}" presName="compositeNode" presStyleCnt="0">
        <dgm:presLayoutVars>
          <dgm:bulletEnabled val="1"/>
        </dgm:presLayoutVars>
      </dgm:prSet>
      <dgm:spPr/>
    </dgm:pt>
    <dgm:pt modelId="{6BDE5CC9-3934-435E-9643-5F5F1969A0FD}" type="pres">
      <dgm:prSet presAssocID="{E1E4362D-EE25-4E57-9163-AC77A650367A}" presName="bgRect" presStyleLbl="bgAccFollowNode1" presStyleIdx="2" presStyleCnt="3"/>
      <dgm:spPr/>
    </dgm:pt>
    <dgm:pt modelId="{457DF75F-985D-42C8-A8C8-69B79F3C8D30}" type="pres">
      <dgm:prSet presAssocID="{CCA436E6-42FC-4514-8BB2-F9A38236CB53}" presName="sibTransNodeCircle" presStyleLbl="alignNode1" presStyleIdx="4" presStyleCnt="6">
        <dgm:presLayoutVars>
          <dgm:chMax val="0"/>
          <dgm:bulletEnabled/>
        </dgm:presLayoutVars>
      </dgm:prSet>
      <dgm:spPr/>
    </dgm:pt>
    <dgm:pt modelId="{190FB3FE-ECE5-418C-A402-050D3483A942}" type="pres">
      <dgm:prSet presAssocID="{E1E4362D-EE25-4E57-9163-AC77A650367A}" presName="bottomLine" presStyleLbl="alignNode1" presStyleIdx="5" presStyleCnt="6">
        <dgm:presLayoutVars/>
      </dgm:prSet>
      <dgm:spPr/>
    </dgm:pt>
    <dgm:pt modelId="{7B34FDA1-460D-4F83-9571-5DA804E72DBF}" type="pres">
      <dgm:prSet presAssocID="{E1E4362D-EE25-4E57-9163-AC77A650367A}" presName="nodeText" presStyleLbl="bgAccFollowNode1" presStyleIdx="2" presStyleCnt="3">
        <dgm:presLayoutVars>
          <dgm:bulletEnabled val="1"/>
        </dgm:presLayoutVars>
      </dgm:prSet>
      <dgm:spPr/>
    </dgm:pt>
  </dgm:ptLst>
  <dgm:cxnLst>
    <dgm:cxn modelId="{01C50000-6B24-4E73-B42F-EE4052682161}" type="presOf" srcId="{CCA436E6-42FC-4514-8BB2-F9A38236CB53}" destId="{457DF75F-985D-42C8-A8C8-69B79F3C8D30}" srcOrd="0" destOrd="0" presId="urn:microsoft.com/office/officeart/2016/7/layout/BasicLinearProcessNumbered"/>
    <dgm:cxn modelId="{AA78FE1B-C49B-49F2-85C1-08925965DE51}" srcId="{BEFEA0DD-DB3F-4A32-8C99-831A71E7F52F}" destId="{C6515463-81AD-4AF5-8893-FFC285B31FEB}" srcOrd="0" destOrd="0" parTransId="{139D6FF2-7525-44AB-8D9F-B0A6E538D716}" sibTransId="{A6579750-93EE-4162-A302-16A1057E4C75}"/>
    <dgm:cxn modelId="{59720635-2C28-4965-A36A-C4FD4D5C0D9B}" type="presOf" srcId="{C6515463-81AD-4AF5-8893-FFC285B31FEB}" destId="{49E9ABC1-8A7A-44AE-9A68-0EDB77073001}" srcOrd="1" destOrd="0" presId="urn:microsoft.com/office/officeart/2016/7/layout/BasicLinearProcessNumbered"/>
    <dgm:cxn modelId="{518B1F48-B74F-4319-AA26-905444BF2E32}" type="presOf" srcId="{C6515463-81AD-4AF5-8893-FFC285B31FEB}" destId="{C33E9D21-DB0E-4616-9B35-87C9A4BFC9F4}" srcOrd="0" destOrd="0" presId="urn:microsoft.com/office/officeart/2016/7/layout/BasicLinearProcessNumbered"/>
    <dgm:cxn modelId="{DD80D169-A8D2-43E2-BD25-A46E2882360B}" type="presOf" srcId="{BEFEA0DD-DB3F-4A32-8C99-831A71E7F52F}" destId="{09B8D9A7-F17D-4E40-9940-7B9AFF99978F}" srcOrd="0" destOrd="0" presId="urn:microsoft.com/office/officeart/2016/7/layout/BasicLinearProcessNumbered"/>
    <dgm:cxn modelId="{BF94A057-D312-4AB5-A35E-DADC6A0C45CA}" type="presOf" srcId="{A765A45B-B354-4AC5-A54E-8B19B621F1E7}" destId="{C774A33F-FAF3-409E-8F3A-1EA266D3F6B0}" srcOrd="1" destOrd="0" presId="urn:microsoft.com/office/officeart/2016/7/layout/BasicLinearProcessNumbered"/>
    <dgm:cxn modelId="{1360CE57-34B1-487A-878A-87041E06E37A}" srcId="{BEFEA0DD-DB3F-4A32-8C99-831A71E7F52F}" destId="{E1E4362D-EE25-4E57-9163-AC77A650367A}" srcOrd="2" destOrd="0" parTransId="{6B30CD80-1A2B-4730-947C-98DB6F95096D}" sibTransId="{CCA436E6-42FC-4514-8BB2-F9A38236CB53}"/>
    <dgm:cxn modelId="{0D7B1389-568E-4BE4-887F-4ECCE2C9E99C}" type="presOf" srcId="{E1E4362D-EE25-4E57-9163-AC77A650367A}" destId="{7B34FDA1-460D-4F83-9571-5DA804E72DBF}" srcOrd="1" destOrd="0" presId="urn:microsoft.com/office/officeart/2016/7/layout/BasicLinearProcessNumbered"/>
    <dgm:cxn modelId="{2EC9A1BA-8C46-4CD5-ADCD-836476BA9EB8}" srcId="{BEFEA0DD-DB3F-4A32-8C99-831A71E7F52F}" destId="{A765A45B-B354-4AC5-A54E-8B19B621F1E7}" srcOrd="1" destOrd="0" parTransId="{477D3EDF-7800-4E43-BE83-577C3A2FE801}" sibTransId="{B1AA9135-2452-4E48-9AE0-DC84E4B1BA95}"/>
    <dgm:cxn modelId="{CF550FBC-73A0-42F7-B0B9-1183105C7E05}" type="presOf" srcId="{A765A45B-B354-4AC5-A54E-8B19B621F1E7}" destId="{665C4F14-DD8F-4A66-B98B-92513707D3F5}" srcOrd="0" destOrd="0" presId="urn:microsoft.com/office/officeart/2016/7/layout/BasicLinearProcessNumbered"/>
    <dgm:cxn modelId="{DAA079CC-FC59-4468-812B-B698CA628D81}" type="presOf" srcId="{A6579750-93EE-4162-A302-16A1057E4C75}" destId="{9A55C5AA-11CC-4961-A153-6E1EE5679668}" srcOrd="0" destOrd="0" presId="urn:microsoft.com/office/officeart/2016/7/layout/BasicLinearProcessNumbered"/>
    <dgm:cxn modelId="{A31408E9-DAED-4EFE-9EE1-B9F9E10D54B9}" type="presOf" srcId="{E1E4362D-EE25-4E57-9163-AC77A650367A}" destId="{6BDE5CC9-3934-435E-9643-5F5F1969A0FD}" srcOrd="0" destOrd="0" presId="urn:microsoft.com/office/officeart/2016/7/layout/BasicLinearProcessNumbered"/>
    <dgm:cxn modelId="{C74D7BF3-797B-4A82-8E04-4BA39187C34B}" type="presOf" srcId="{B1AA9135-2452-4E48-9AE0-DC84E4B1BA95}" destId="{40B0C9C4-91A6-4CDC-9E14-A05826938245}" srcOrd="0" destOrd="0" presId="urn:microsoft.com/office/officeart/2016/7/layout/BasicLinearProcessNumbered"/>
    <dgm:cxn modelId="{4DE42488-A6D6-4FFA-8375-521597F2B3EA}" type="presParOf" srcId="{09B8D9A7-F17D-4E40-9940-7B9AFF99978F}" destId="{A4CB0AEB-753A-4ED5-B417-375070CDF9E8}" srcOrd="0" destOrd="0" presId="urn:microsoft.com/office/officeart/2016/7/layout/BasicLinearProcessNumbered"/>
    <dgm:cxn modelId="{B25667B5-94A8-4E25-BF7E-1C0FDFDCBFCA}" type="presParOf" srcId="{A4CB0AEB-753A-4ED5-B417-375070CDF9E8}" destId="{C33E9D21-DB0E-4616-9B35-87C9A4BFC9F4}" srcOrd="0" destOrd="0" presId="urn:microsoft.com/office/officeart/2016/7/layout/BasicLinearProcessNumbered"/>
    <dgm:cxn modelId="{F02C689A-1919-48AE-ADBC-754A12FFADCF}" type="presParOf" srcId="{A4CB0AEB-753A-4ED5-B417-375070CDF9E8}" destId="{9A55C5AA-11CC-4961-A153-6E1EE5679668}" srcOrd="1" destOrd="0" presId="urn:microsoft.com/office/officeart/2016/7/layout/BasicLinearProcessNumbered"/>
    <dgm:cxn modelId="{409D6ACA-B9AF-4CCB-87EF-DEF651E497CC}" type="presParOf" srcId="{A4CB0AEB-753A-4ED5-B417-375070CDF9E8}" destId="{CEC8FE05-E716-413E-A0E5-C0FCBF4745A5}" srcOrd="2" destOrd="0" presId="urn:microsoft.com/office/officeart/2016/7/layout/BasicLinearProcessNumbered"/>
    <dgm:cxn modelId="{F8F9AE00-9DFC-46D4-91ED-8D338963128C}" type="presParOf" srcId="{A4CB0AEB-753A-4ED5-B417-375070CDF9E8}" destId="{49E9ABC1-8A7A-44AE-9A68-0EDB77073001}" srcOrd="3" destOrd="0" presId="urn:microsoft.com/office/officeart/2016/7/layout/BasicLinearProcessNumbered"/>
    <dgm:cxn modelId="{0690895B-7AE7-4122-BE72-8184859F0531}" type="presParOf" srcId="{09B8D9A7-F17D-4E40-9940-7B9AFF99978F}" destId="{D0FF587E-B572-4278-8D1F-372A10CA801A}" srcOrd="1" destOrd="0" presId="urn:microsoft.com/office/officeart/2016/7/layout/BasicLinearProcessNumbered"/>
    <dgm:cxn modelId="{78EC4167-A0AF-4691-81E1-A9C3ECBA4025}" type="presParOf" srcId="{09B8D9A7-F17D-4E40-9940-7B9AFF99978F}" destId="{4C3C46F1-84F5-4BAF-A175-72648ADFEB12}" srcOrd="2" destOrd="0" presId="urn:microsoft.com/office/officeart/2016/7/layout/BasicLinearProcessNumbered"/>
    <dgm:cxn modelId="{2894FC70-8492-4F80-BFB4-CA8F905C856D}" type="presParOf" srcId="{4C3C46F1-84F5-4BAF-A175-72648ADFEB12}" destId="{665C4F14-DD8F-4A66-B98B-92513707D3F5}" srcOrd="0" destOrd="0" presId="urn:microsoft.com/office/officeart/2016/7/layout/BasicLinearProcessNumbered"/>
    <dgm:cxn modelId="{80806A31-4336-4796-A66E-817FB98058BC}" type="presParOf" srcId="{4C3C46F1-84F5-4BAF-A175-72648ADFEB12}" destId="{40B0C9C4-91A6-4CDC-9E14-A05826938245}" srcOrd="1" destOrd="0" presId="urn:microsoft.com/office/officeart/2016/7/layout/BasicLinearProcessNumbered"/>
    <dgm:cxn modelId="{315659F7-3FB3-4BAC-8C9A-7980500AAB20}" type="presParOf" srcId="{4C3C46F1-84F5-4BAF-A175-72648ADFEB12}" destId="{BEDF8FAE-AEB0-4F3F-B9C7-E3AFA08A372C}" srcOrd="2" destOrd="0" presId="urn:microsoft.com/office/officeart/2016/7/layout/BasicLinearProcessNumbered"/>
    <dgm:cxn modelId="{69FE3D92-8483-455F-87B0-3493B5281903}" type="presParOf" srcId="{4C3C46F1-84F5-4BAF-A175-72648ADFEB12}" destId="{C774A33F-FAF3-409E-8F3A-1EA266D3F6B0}" srcOrd="3" destOrd="0" presId="urn:microsoft.com/office/officeart/2016/7/layout/BasicLinearProcessNumbered"/>
    <dgm:cxn modelId="{A194906B-BCB5-4C37-A9F7-A819C303C6DA}" type="presParOf" srcId="{09B8D9A7-F17D-4E40-9940-7B9AFF99978F}" destId="{D88FC4D3-AE20-48EF-86D2-91CFD462D96B}" srcOrd="3" destOrd="0" presId="urn:microsoft.com/office/officeart/2016/7/layout/BasicLinearProcessNumbered"/>
    <dgm:cxn modelId="{3FA16F72-B484-4415-AAB9-03CECE219611}" type="presParOf" srcId="{09B8D9A7-F17D-4E40-9940-7B9AFF99978F}" destId="{FE175BF1-5247-44CC-891A-6FABC5877DE9}" srcOrd="4" destOrd="0" presId="urn:microsoft.com/office/officeart/2016/7/layout/BasicLinearProcessNumbered"/>
    <dgm:cxn modelId="{3029EB37-9C00-4BD4-B13F-A5CC333B4E0B}" type="presParOf" srcId="{FE175BF1-5247-44CC-891A-6FABC5877DE9}" destId="{6BDE5CC9-3934-435E-9643-5F5F1969A0FD}" srcOrd="0" destOrd="0" presId="urn:microsoft.com/office/officeart/2016/7/layout/BasicLinearProcessNumbered"/>
    <dgm:cxn modelId="{1D0FE5A5-FB80-4865-BDFC-DC3BC9F2D780}" type="presParOf" srcId="{FE175BF1-5247-44CC-891A-6FABC5877DE9}" destId="{457DF75F-985D-42C8-A8C8-69B79F3C8D30}" srcOrd="1" destOrd="0" presId="urn:microsoft.com/office/officeart/2016/7/layout/BasicLinearProcessNumbered"/>
    <dgm:cxn modelId="{8832713B-B795-4BFC-A6C6-97B482ACE3F5}" type="presParOf" srcId="{FE175BF1-5247-44CC-891A-6FABC5877DE9}" destId="{190FB3FE-ECE5-418C-A402-050D3483A942}" srcOrd="2" destOrd="0" presId="urn:microsoft.com/office/officeart/2016/7/layout/BasicLinearProcessNumbered"/>
    <dgm:cxn modelId="{54F81CC2-787A-4CAF-B386-F42AD6CE6C3B}" type="presParOf" srcId="{FE175BF1-5247-44CC-891A-6FABC5877DE9}" destId="{7B34FDA1-460D-4F83-9571-5DA804E72DB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7EAF3-033A-42F2-BA1A-E47B472EFF2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F13AF49-07DB-475D-A095-DF865AD5FDC0}">
      <dgm:prSet/>
      <dgm:spPr/>
      <dgm:t>
        <a:bodyPr/>
        <a:lstStyle/>
        <a:p>
          <a:r>
            <a:rPr lang="en-US" dirty="0"/>
            <a:t>Languages</a:t>
          </a:r>
        </a:p>
      </dgm:t>
    </dgm:pt>
    <dgm:pt modelId="{D9693CD2-F662-4ADE-BF87-251525B8F5D1}" type="parTrans" cxnId="{80B65BDA-462A-4ECB-9822-D2D850F5C66C}">
      <dgm:prSet/>
      <dgm:spPr/>
      <dgm:t>
        <a:bodyPr/>
        <a:lstStyle/>
        <a:p>
          <a:endParaRPr lang="en-US"/>
        </a:p>
      </dgm:t>
    </dgm:pt>
    <dgm:pt modelId="{20D60537-582A-408D-BB64-D5D462EC63A0}" type="sibTrans" cxnId="{80B65BDA-462A-4ECB-9822-D2D850F5C66C}">
      <dgm:prSet/>
      <dgm:spPr/>
      <dgm:t>
        <a:bodyPr/>
        <a:lstStyle/>
        <a:p>
          <a:endParaRPr lang="en-US"/>
        </a:p>
      </dgm:t>
    </dgm:pt>
    <dgm:pt modelId="{1ED5DE5C-58F5-4E9F-8C55-1552FECF9996}">
      <dgm:prSet/>
      <dgm:spPr/>
      <dgm:t>
        <a:bodyPr/>
        <a:lstStyle/>
        <a:p>
          <a:r>
            <a:rPr lang="en-US" dirty="0"/>
            <a:t>Religion</a:t>
          </a:r>
        </a:p>
      </dgm:t>
    </dgm:pt>
    <dgm:pt modelId="{7B689614-9A7F-4D98-A453-80599A7B4FC7}" type="parTrans" cxnId="{9158D7E3-77E2-4753-8A3A-DECAB3AA4AD7}">
      <dgm:prSet/>
      <dgm:spPr/>
      <dgm:t>
        <a:bodyPr/>
        <a:lstStyle/>
        <a:p>
          <a:endParaRPr lang="en-US"/>
        </a:p>
      </dgm:t>
    </dgm:pt>
    <dgm:pt modelId="{1CE70D65-BFF0-472D-B6A3-DB146C453487}" type="sibTrans" cxnId="{9158D7E3-77E2-4753-8A3A-DECAB3AA4AD7}">
      <dgm:prSet/>
      <dgm:spPr/>
      <dgm:t>
        <a:bodyPr/>
        <a:lstStyle/>
        <a:p>
          <a:endParaRPr lang="en-US"/>
        </a:p>
      </dgm:t>
    </dgm:pt>
    <dgm:pt modelId="{95ACD953-BD4D-4E17-81EA-989F14B4374A}">
      <dgm:prSet/>
      <dgm:spPr/>
      <dgm:t>
        <a:bodyPr/>
        <a:lstStyle/>
        <a:p>
          <a:r>
            <a:rPr lang="en-US" dirty="0"/>
            <a:t>Possible change from traditional POC</a:t>
          </a:r>
        </a:p>
      </dgm:t>
    </dgm:pt>
    <dgm:pt modelId="{B53F6D15-9584-452F-B9F0-CF64047EA3E0}" type="parTrans" cxnId="{A1A66502-6BDA-477F-8B5A-9B56E348FCB0}">
      <dgm:prSet/>
      <dgm:spPr/>
      <dgm:t>
        <a:bodyPr/>
        <a:lstStyle/>
        <a:p>
          <a:endParaRPr lang="en-US"/>
        </a:p>
      </dgm:t>
    </dgm:pt>
    <dgm:pt modelId="{64A15ACF-7EE5-4B0C-A54E-A87FA32E9EFD}" type="sibTrans" cxnId="{A1A66502-6BDA-477F-8B5A-9B56E348FCB0}">
      <dgm:prSet/>
      <dgm:spPr/>
      <dgm:t>
        <a:bodyPr/>
        <a:lstStyle/>
        <a:p>
          <a:endParaRPr lang="en-US"/>
        </a:p>
      </dgm:t>
    </dgm:pt>
    <dgm:pt modelId="{C1EC09FF-727E-4A19-85C6-D1D5283BEDB5}">
      <dgm:prSet/>
      <dgm:spPr/>
      <dgm:t>
        <a:bodyPr/>
        <a:lstStyle/>
        <a:p>
          <a:r>
            <a:rPr lang="en-US" dirty="0"/>
            <a:t>Non-diverse staff</a:t>
          </a:r>
        </a:p>
      </dgm:t>
    </dgm:pt>
    <dgm:pt modelId="{75511926-5CE8-491E-B8C3-37B159984181}" type="parTrans" cxnId="{69951821-459F-4ABF-B44D-D95419219FA7}">
      <dgm:prSet/>
      <dgm:spPr/>
      <dgm:t>
        <a:bodyPr/>
        <a:lstStyle/>
        <a:p>
          <a:endParaRPr lang="en-US"/>
        </a:p>
      </dgm:t>
    </dgm:pt>
    <dgm:pt modelId="{098848FB-ADD6-4526-B678-6FA80C52CF44}" type="sibTrans" cxnId="{69951821-459F-4ABF-B44D-D95419219FA7}">
      <dgm:prSet/>
      <dgm:spPr/>
      <dgm:t>
        <a:bodyPr/>
        <a:lstStyle/>
        <a:p>
          <a:endParaRPr lang="en-US"/>
        </a:p>
      </dgm:t>
    </dgm:pt>
    <dgm:pt modelId="{36A0B9E8-7E18-40E7-B549-DC86EC0B2D36}" type="pres">
      <dgm:prSet presAssocID="{64A7EAF3-033A-42F2-BA1A-E47B472EFF25}" presName="vert0" presStyleCnt="0">
        <dgm:presLayoutVars>
          <dgm:dir/>
          <dgm:animOne val="branch"/>
          <dgm:animLvl val="lvl"/>
        </dgm:presLayoutVars>
      </dgm:prSet>
      <dgm:spPr/>
    </dgm:pt>
    <dgm:pt modelId="{6E0376DC-2825-464D-ACE8-5E4A56416A84}" type="pres">
      <dgm:prSet presAssocID="{EF13AF49-07DB-475D-A095-DF865AD5FDC0}" presName="thickLine" presStyleLbl="alignNode1" presStyleIdx="0" presStyleCnt="4"/>
      <dgm:spPr/>
    </dgm:pt>
    <dgm:pt modelId="{22162040-2630-464B-B943-6756B00D517E}" type="pres">
      <dgm:prSet presAssocID="{EF13AF49-07DB-475D-A095-DF865AD5FDC0}" presName="horz1" presStyleCnt="0"/>
      <dgm:spPr/>
    </dgm:pt>
    <dgm:pt modelId="{132D7E60-A677-45ED-965C-933A0871CAEA}" type="pres">
      <dgm:prSet presAssocID="{EF13AF49-07DB-475D-A095-DF865AD5FDC0}" presName="tx1" presStyleLbl="revTx" presStyleIdx="0" presStyleCnt="4"/>
      <dgm:spPr/>
    </dgm:pt>
    <dgm:pt modelId="{ED4FB743-AC41-489B-9401-9531A409EC28}" type="pres">
      <dgm:prSet presAssocID="{EF13AF49-07DB-475D-A095-DF865AD5FDC0}" presName="vert1" presStyleCnt="0"/>
      <dgm:spPr/>
    </dgm:pt>
    <dgm:pt modelId="{377DE505-0D59-4FEF-8703-64E29AAC2B88}" type="pres">
      <dgm:prSet presAssocID="{1ED5DE5C-58F5-4E9F-8C55-1552FECF9996}" presName="thickLine" presStyleLbl="alignNode1" presStyleIdx="1" presStyleCnt="4"/>
      <dgm:spPr/>
    </dgm:pt>
    <dgm:pt modelId="{F014F6CA-7225-4D14-B651-B9B3BAC414A1}" type="pres">
      <dgm:prSet presAssocID="{1ED5DE5C-58F5-4E9F-8C55-1552FECF9996}" presName="horz1" presStyleCnt="0"/>
      <dgm:spPr/>
    </dgm:pt>
    <dgm:pt modelId="{2FE3A103-A03A-44D4-9249-6A306E638637}" type="pres">
      <dgm:prSet presAssocID="{1ED5DE5C-58F5-4E9F-8C55-1552FECF9996}" presName="tx1" presStyleLbl="revTx" presStyleIdx="1" presStyleCnt="4"/>
      <dgm:spPr/>
    </dgm:pt>
    <dgm:pt modelId="{177910D8-204D-469D-83F1-4D40F5964117}" type="pres">
      <dgm:prSet presAssocID="{1ED5DE5C-58F5-4E9F-8C55-1552FECF9996}" presName="vert1" presStyleCnt="0"/>
      <dgm:spPr/>
    </dgm:pt>
    <dgm:pt modelId="{EEC3932E-DC90-4530-AA14-0466B698C98F}" type="pres">
      <dgm:prSet presAssocID="{95ACD953-BD4D-4E17-81EA-989F14B4374A}" presName="thickLine" presStyleLbl="alignNode1" presStyleIdx="2" presStyleCnt="4"/>
      <dgm:spPr/>
    </dgm:pt>
    <dgm:pt modelId="{C7D760DC-09B8-45F7-BE30-1CDF09F761B2}" type="pres">
      <dgm:prSet presAssocID="{95ACD953-BD4D-4E17-81EA-989F14B4374A}" presName="horz1" presStyleCnt="0"/>
      <dgm:spPr/>
    </dgm:pt>
    <dgm:pt modelId="{FD18ABEF-8365-4DEA-AD3B-DCC53CA732C9}" type="pres">
      <dgm:prSet presAssocID="{95ACD953-BD4D-4E17-81EA-989F14B4374A}" presName="tx1" presStyleLbl="revTx" presStyleIdx="2" presStyleCnt="4"/>
      <dgm:spPr/>
    </dgm:pt>
    <dgm:pt modelId="{2D4AACEC-B3F8-45F0-B0D5-32618BAF4C09}" type="pres">
      <dgm:prSet presAssocID="{95ACD953-BD4D-4E17-81EA-989F14B4374A}" presName="vert1" presStyleCnt="0"/>
      <dgm:spPr/>
    </dgm:pt>
    <dgm:pt modelId="{1188FFDB-7519-4C7E-A49C-6E13761001A4}" type="pres">
      <dgm:prSet presAssocID="{C1EC09FF-727E-4A19-85C6-D1D5283BEDB5}" presName="thickLine" presStyleLbl="alignNode1" presStyleIdx="3" presStyleCnt="4"/>
      <dgm:spPr/>
    </dgm:pt>
    <dgm:pt modelId="{8597C281-901A-420D-9437-F9BF4936E89D}" type="pres">
      <dgm:prSet presAssocID="{C1EC09FF-727E-4A19-85C6-D1D5283BEDB5}" presName="horz1" presStyleCnt="0"/>
      <dgm:spPr/>
    </dgm:pt>
    <dgm:pt modelId="{F6747CD9-F7D8-482A-B212-E19E5960D911}" type="pres">
      <dgm:prSet presAssocID="{C1EC09FF-727E-4A19-85C6-D1D5283BEDB5}" presName="tx1" presStyleLbl="revTx" presStyleIdx="3" presStyleCnt="4"/>
      <dgm:spPr/>
    </dgm:pt>
    <dgm:pt modelId="{F4A6B91F-D930-49D0-AE97-976C89A6BEE8}" type="pres">
      <dgm:prSet presAssocID="{C1EC09FF-727E-4A19-85C6-D1D5283BEDB5}" presName="vert1" presStyleCnt="0"/>
      <dgm:spPr/>
    </dgm:pt>
  </dgm:ptLst>
  <dgm:cxnLst>
    <dgm:cxn modelId="{A1A66502-6BDA-477F-8B5A-9B56E348FCB0}" srcId="{64A7EAF3-033A-42F2-BA1A-E47B472EFF25}" destId="{95ACD953-BD4D-4E17-81EA-989F14B4374A}" srcOrd="2" destOrd="0" parTransId="{B53F6D15-9584-452F-B9F0-CF64047EA3E0}" sibTransId="{64A15ACF-7EE5-4B0C-A54E-A87FA32E9EFD}"/>
    <dgm:cxn modelId="{69951821-459F-4ABF-B44D-D95419219FA7}" srcId="{64A7EAF3-033A-42F2-BA1A-E47B472EFF25}" destId="{C1EC09FF-727E-4A19-85C6-D1D5283BEDB5}" srcOrd="3" destOrd="0" parTransId="{75511926-5CE8-491E-B8C3-37B159984181}" sibTransId="{098848FB-ADD6-4526-B678-6FA80C52CF44}"/>
    <dgm:cxn modelId="{9537DE27-96C3-4E6E-B26E-9A6AE0BAB7D6}" type="presOf" srcId="{C1EC09FF-727E-4A19-85C6-D1D5283BEDB5}" destId="{F6747CD9-F7D8-482A-B212-E19E5960D911}" srcOrd="0" destOrd="0" presId="urn:microsoft.com/office/officeart/2008/layout/LinedList"/>
    <dgm:cxn modelId="{A9F52633-A6D1-4854-B67D-1A4805576C93}" type="presOf" srcId="{64A7EAF3-033A-42F2-BA1A-E47B472EFF25}" destId="{36A0B9E8-7E18-40E7-B549-DC86EC0B2D36}" srcOrd="0" destOrd="0" presId="urn:microsoft.com/office/officeart/2008/layout/LinedList"/>
    <dgm:cxn modelId="{FC263042-F52E-4FD9-9BFC-6F4388315956}" type="presOf" srcId="{95ACD953-BD4D-4E17-81EA-989F14B4374A}" destId="{FD18ABEF-8365-4DEA-AD3B-DCC53CA732C9}" srcOrd="0" destOrd="0" presId="urn:microsoft.com/office/officeart/2008/layout/LinedList"/>
    <dgm:cxn modelId="{313ECC6E-0519-46BF-9549-D713E74987AA}" type="presOf" srcId="{EF13AF49-07DB-475D-A095-DF865AD5FDC0}" destId="{132D7E60-A677-45ED-965C-933A0871CAEA}" srcOrd="0" destOrd="0" presId="urn:microsoft.com/office/officeart/2008/layout/LinedList"/>
    <dgm:cxn modelId="{961FB38C-3D58-4C20-B8C4-5A7111B416E1}" type="presOf" srcId="{1ED5DE5C-58F5-4E9F-8C55-1552FECF9996}" destId="{2FE3A103-A03A-44D4-9249-6A306E638637}" srcOrd="0" destOrd="0" presId="urn:microsoft.com/office/officeart/2008/layout/LinedList"/>
    <dgm:cxn modelId="{80B65BDA-462A-4ECB-9822-D2D850F5C66C}" srcId="{64A7EAF3-033A-42F2-BA1A-E47B472EFF25}" destId="{EF13AF49-07DB-475D-A095-DF865AD5FDC0}" srcOrd="0" destOrd="0" parTransId="{D9693CD2-F662-4ADE-BF87-251525B8F5D1}" sibTransId="{20D60537-582A-408D-BB64-D5D462EC63A0}"/>
    <dgm:cxn modelId="{9158D7E3-77E2-4753-8A3A-DECAB3AA4AD7}" srcId="{64A7EAF3-033A-42F2-BA1A-E47B472EFF25}" destId="{1ED5DE5C-58F5-4E9F-8C55-1552FECF9996}" srcOrd="1" destOrd="0" parTransId="{7B689614-9A7F-4D98-A453-80599A7B4FC7}" sibTransId="{1CE70D65-BFF0-472D-B6A3-DB146C453487}"/>
    <dgm:cxn modelId="{1740C3A5-4A2D-4FB6-8F6C-EBA11B7B4EA7}" type="presParOf" srcId="{36A0B9E8-7E18-40E7-B549-DC86EC0B2D36}" destId="{6E0376DC-2825-464D-ACE8-5E4A56416A84}" srcOrd="0" destOrd="0" presId="urn:microsoft.com/office/officeart/2008/layout/LinedList"/>
    <dgm:cxn modelId="{CC5D5071-2229-4F31-972A-6CFEF3A0124A}" type="presParOf" srcId="{36A0B9E8-7E18-40E7-B549-DC86EC0B2D36}" destId="{22162040-2630-464B-B943-6756B00D517E}" srcOrd="1" destOrd="0" presId="urn:microsoft.com/office/officeart/2008/layout/LinedList"/>
    <dgm:cxn modelId="{525C1D83-1422-442C-899D-90122323E09B}" type="presParOf" srcId="{22162040-2630-464B-B943-6756B00D517E}" destId="{132D7E60-A677-45ED-965C-933A0871CAEA}" srcOrd="0" destOrd="0" presId="urn:microsoft.com/office/officeart/2008/layout/LinedList"/>
    <dgm:cxn modelId="{12EE476A-ECAF-4734-AC20-A38FCCCB0554}" type="presParOf" srcId="{22162040-2630-464B-B943-6756B00D517E}" destId="{ED4FB743-AC41-489B-9401-9531A409EC28}" srcOrd="1" destOrd="0" presId="urn:microsoft.com/office/officeart/2008/layout/LinedList"/>
    <dgm:cxn modelId="{18750BBA-0009-4AB5-AC1D-D160BDC2B0C3}" type="presParOf" srcId="{36A0B9E8-7E18-40E7-B549-DC86EC0B2D36}" destId="{377DE505-0D59-4FEF-8703-64E29AAC2B88}" srcOrd="2" destOrd="0" presId="urn:microsoft.com/office/officeart/2008/layout/LinedList"/>
    <dgm:cxn modelId="{C69F2E4F-ECB3-44A6-B749-A33737A586B3}" type="presParOf" srcId="{36A0B9E8-7E18-40E7-B549-DC86EC0B2D36}" destId="{F014F6CA-7225-4D14-B651-B9B3BAC414A1}" srcOrd="3" destOrd="0" presId="urn:microsoft.com/office/officeart/2008/layout/LinedList"/>
    <dgm:cxn modelId="{940239E6-3B44-4388-97FB-89BD6A5AC3D2}" type="presParOf" srcId="{F014F6CA-7225-4D14-B651-B9B3BAC414A1}" destId="{2FE3A103-A03A-44D4-9249-6A306E638637}" srcOrd="0" destOrd="0" presId="urn:microsoft.com/office/officeart/2008/layout/LinedList"/>
    <dgm:cxn modelId="{61A89F0F-80DB-42C1-B3AE-34F9745B0EDA}" type="presParOf" srcId="{F014F6CA-7225-4D14-B651-B9B3BAC414A1}" destId="{177910D8-204D-469D-83F1-4D40F5964117}" srcOrd="1" destOrd="0" presId="urn:microsoft.com/office/officeart/2008/layout/LinedList"/>
    <dgm:cxn modelId="{988FC34C-7179-4129-AEDE-C76E73E03F23}" type="presParOf" srcId="{36A0B9E8-7E18-40E7-B549-DC86EC0B2D36}" destId="{EEC3932E-DC90-4530-AA14-0466B698C98F}" srcOrd="4" destOrd="0" presId="urn:microsoft.com/office/officeart/2008/layout/LinedList"/>
    <dgm:cxn modelId="{A708CF4C-E0E6-4FD0-A85D-C42996780466}" type="presParOf" srcId="{36A0B9E8-7E18-40E7-B549-DC86EC0B2D36}" destId="{C7D760DC-09B8-45F7-BE30-1CDF09F761B2}" srcOrd="5" destOrd="0" presId="urn:microsoft.com/office/officeart/2008/layout/LinedList"/>
    <dgm:cxn modelId="{173EB793-3F2B-4911-A98E-1796391A3CBA}" type="presParOf" srcId="{C7D760DC-09B8-45F7-BE30-1CDF09F761B2}" destId="{FD18ABEF-8365-4DEA-AD3B-DCC53CA732C9}" srcOrd="0" destOrd="0" presId="urn:microsoft.com/office/officeart/2008/layout/LinedList"/>
    <dgm:cxn modelId="{D5C077D0-59ED-4F3B-8C7B-68D2669B0A92}" type="presParOf" srcId="{C7D760DC-09B8-45F7-BE30-1CDF09F761B2}" destId="{2D4AACEC-B3F8-45F0-B0D5-32618BAF4C09}" srcOrd="1" destOrd="0" presId="urn:microsoft.com/office/officeart/2008/layout/LinedList"/>
    <dgm:cxn modelId="{D8203D11-EE42-4D78-810F-7045868D3794}" type="presParOf" srcId="{36A0B9E8-7E18-40E7-B549-DC86EC0B2D36}" destId="{1188FFDB-7519-4C7E-A49C-6E13761001A4}" srcOrd="6" destOrd="0" presId="urn:microsoft.com/office/officeart/2008/layout/LinedList"/>
    <dgm:cxn modelId="{117236F6-6549-462A-B917-EF36A9008DDF}" type="presParOf" srcId="{36A0B9E8-7E18-40E7-B549-DC86EC0B2D36}" destId="{8597C281-901A-420D-9437-F9BF4936E89D}" srcOrd="7" destOrd="0" presId="urn:microsoft.com/office/officeart/2008/layout/LinedList"/>
    <dgm:cxn modelId="{A979B448-BDDA-4F56-A528-CE98D55C8F5E}" type="presParOf" srcId="{8597C281-901A-420D-9437-F9BF4936E89D}" destId="{F6747CD9-F7D8-482A-B212-E19E5960D911}" srcOrd="0" destOrd="0" presId="urn:microsoft.com/office/officeart/2008/layout/LinedList"/>
    <dgm:cxn modelId="{96C8F7D5-9D8E-4C14-93EB-25A2C49DF1BF}" type="presParOf" srcId="{8597C281-901A-420D-9437-F9BF4936E89D}" destId="{F4A6B91F-D930-49D0-AE97-976C89A6BE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8D4F9-5860-4158-9A1D-8CE9EC3D6BE6}"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235F760F-4989-4992-90A9-DE7ECC186FF4}">
      <dgm:prSet/>
      <dgm:spPr/>
      <dgm:t>
        <a:bodyPr/>
        <a:lstStyle/>
        <a:p>
          <a:r>
            <a:rPr lang="en-US" dirty="0"/>
            <a:t>Build relationships </a:t>
          </a:r>
        </a:p>
      </dgm:t>
    </dgm:pt>
    <dgm:pt modelId="{BB6C08DC-A87A-4CD1-9461-847757F9AF49}" type="parTrans" cxnId="{A8FA0837-2A9C-4AB8-9780-14E0F4D7FB0B}">
      <dgm:prSet/>
      <dgm:spPr/>
      <dgm:t>
        <a:bodyPr/>
        <a:lstStyle/>
        <a:p>
          <a:endParaRPr lang="en-US"/>
        </a:p>
      </dgm:t>
    </dgm:pt>
    <dgm:pt modelId="{740CF833-D4F7-479D-B624-7BACE62D2931}" type="sibTrans" cxnId="{A8FA0837-2A9C-4AB8-9780-14E0F4D7FB0B}">
      <dgm:prSet phldrT="1" phldr="0"/>
      <dgm:spPr/>
      <dgm:t>
        <a:bodyPr/>
        <a:lstStyle/>
        <a:p>
          <a:r>
            <a:rPr lang="en-US" dirty="0"/>
            <a:t>1</a:t>
          </a:r>
        </a:p>
      </dgm:t>
    </dgm:pt>
    <dgm:pt modelId="{556B2723-B238-4939-8E2D-3B72E4E8121B}">
      <dgm:prSet/>
      <dgm:spPr/>
      <dgm:t>
        <a:bodyPr/>
        <a:lstStyle/>
        <a:p>
          <a:r>
            <a:rPr lang="en-US" dirty="0"/>
            <a:t>Provide education outside of familiar networks</a:t>
          </a:r>
        </a:p>
      </dgm:t>
    </dgm:pt>
    <dgm:pt modelId="{4667BDDB-C29F-4BBB-AAB7-2EB317CCBEF7}" type="parTrans" cxnId="{AEADF3CD-F8B9-4B3C-8ED2-F04DCCE55006}">
      <dgm:prSet/>
      <dgm:spPr/>
      <dgm:t>
        <a:bodyPr/>
        <a:lstStyle/>
        <a:p>
          <a:endParaRPr lang="en-US"/>
        </a:p>
      </dgm:t>
    </dgm:pt>
    <dgm:pt modelId="{CB45939E-B55E-48E3-B72D-4647B5CC9D26}" type="sibTrans" cxnId="{AEADF3CD-F8B9-4B3C-8ED2-F04DCCE55006}">
      <dgm:prSet phldrT="2" phldr="0"/>
      <dgm:spPr/>
      <dgm:t>
        <a:bodyPr/>
        <a:lstStyle/>
        <a:p>
          <a:r>
            <a:rPr lang="en-US" dirty="0"/>
            <a:t>2</a:t>
          </a:r>
        </a:p>
      </dgm:t>
    </dgm:pt>
    <dgm:pt modelId="{E3E3CF87-74C0-4AA6-A4F3-10DB2EDA4EFA}">
      <dgm:prSet/>
      <dgm:spPr/>
      <dgm:t>
        <a:bodyPr/>
        <a:lstStyle/>
        <a:p>
          <a:r>
            <a:rPr lang="en-US" dirty="0"/>
            <a:t>Partner with faith-based organizations</a:t>
          </a:r>
        </a:p>
      </dgm:t>
    </dgm:pt>
    <dgm:pt modelId="{8F58347D-99ED-444D-9F3E-6BAFD96AF404}" type="parTrans" cxnId="{AF9ADC68-C96D-4E81-913F-E43155BFDE1C}">
      <dgm:prSet/>
      <dgm:spPr/>
      <dgm:t>
        <a:bodyPr/>
        <a:lstStyle/>
        <a:p>
          <a:endParaRPr lang="en-US"/>
        </a:p>
      </dgm:t>
    </dgm:pt>
    <dgm:pt modelId="{AF351FC9-C7DC-4F97-8C68-295B99D86820}" type="sibTrans" cxnId="{AF9ADC68-C96D-4E81-913F-E43155BFDE1C}">
      <dgm:prSet phldrT="3" phldr="0"/>
      <dgm:spPr/>
      <dgm:t>
        <a:bodyPr/>
        <a:lstStyle/>
        <a:p>
          <a:r>
            <a:rPr lang="en-US" dirty="0"/>
            <a:t>3</a:t>
          </a:r>
        </a:p>
      </dgm:t>
    </dgm:pt>
    <dgm:pt modelId="{C88B4FFE-9B92-4069-A31C-6D8998522632}">
      <dgm:prSet/>
      <dgm:spPr/>
      <dgm:t>
        <a:bodyPr/>
        <a:lstStyle/>
        <a:p>
          <a:r>
            <a:rPr lang="en-US" dirty="0"/>
            <a:t>Reach out to racial advocacy group leaders</a:t>
          </a:r>
        </a:p>
      </dgm:t>
    </dgm:pt>
    <dgm:pt modelId="{4407498C-EC4A-42BE-BB91-4051BE414854}" type="parTrans" cxnId="{58690FF6-E784-4C34-977F-EBB4E721603B}">
      <dgm:prSet/>
      <dgm:spPr/>
      <dgm:t>
        <a:bodyPr/>
        <a:lstStyle/>
        <a:p>
          <a:endParaRPr lang="en-US"/>
        </a:p>
      </dgm:t>
    </dgm:pt>
    <dgm:pt modelId="{832B0A72-9739-4ED3-9B2C-EDA85FC21880}" type="sibTrans" cxnId="{58690FF6-E784-4C34-977F-EBB4E721603B}">
      <dgm:prSet phldrT="4" phldr="0"/>
      <dgm:spPr/>
      <dgm:t>
        <a:bodyPr/>
        <a:lstStyle/>
        <a:p>
          <a:r>
            <a:rPr lang="en-US" dirty="0"/>
            <a:t>4</a:t>
          </a:r>
        </a:p>
      </dgm:t>
    </dgm:pt>
    <dgm:pt modelId="{18E9F251-CE91-4699-9689-622E2647D829}" type="pres">
      <dgm:prSet presAssocID="{CAF8D4F9-5860-4158-9A1D-8CE9EC3D6BE6}" presName="Name0" presStyleCnt="0">
        <dgm:presLayoutVars>
          <dgm:animLvl val="lvl"/>
          <dgm:resizeHandles val="exact"/>
        </dgm:presLayoutVars>
      </dgm:prSet>
      <dgm:spPr/>
    </dgm:pt>
    <dgm:pt modelId="{208829A3-55D1-4E89-8887-405FA1615CE3}" type="pres">
      <dgm:prSet presAssocID="{235F760F-4989-4992-90A9-DE7ECC186FF4}" presName="compositeNode" presStyleCnt="0">
        <dgm:presLayoutVars>
          <dgm:bulletEnabled val="1"/>
        </dgm:presLayoutVars>
      </dgm:prSet>
      <dgm:spPr/>
    </dgm:pt>
    <dgm:pt modelId="{BE900370-B519-475A-8EB0-E91ADA49F930}" type="pres">
      <dgm:prSet presAssocID="{235F760F-4989-4992-90A9-DE7ECC186FF4}" presName="bgRect" presStyleLbl="bgAccFollowNode1" presStyleIdx="0" presStyleCnt="4"/>
      <dgm:spPr/>
    </dgm:pt>
    <dgm:pt modelId="{933A079B-8027-4845-8750-84C0901C32F7}" type="pres">
      <dgm:prSet presAssocID="{740CF833-D4F7-479D-B624-7BACE62D2931}" presName="sibTransNodeCircle" presStyleLbl="alignNode1" presStyleIdx="0" presStyleCnt="8">
        <dgm:presLayoutVars>
          <dgm:chMax val="0"/>
          <dgm:bulletEnabled/>
        </dgm:presLayoutVars>
      </dgm:prSet>
      <dgm:spPr/>
    </dgm:pt>
    <dgm:pt modelId="{00A7E47A-31B6-46AF-A3BD-F54D8E232924}" type="pres">
      <dgm:prSet presAssocID="{235F760F-4989-4992-90A9-DE7ECC186FF4}" presName="bottomLine" presStyleLbl="alignNode1" presStyleIdx="1" presStyleCnt="8">
        <dgm:presLayoutVars/>
      </dgm:prSet>
      <dgm:spPr/>
    </dgm:pt>
    <dgm:pt modelId="{533C16AB-51AE-4FEF-9110-9EB60200EC06}" type="pres">
      <dgm:prSet presAssocID="{235F760F-4989-4992-90A9-DE7ECC186FF4}" presName="nodeText" presStyleLbl="bgAccFollowNode1" presStyleIdx="0" presStyleCnt="4">
        <dgm:presLayoutVars>
          <dgm:bulletEnabled val="1"/>
        </dgm:presLayoutVars>
      </dgm:prSet>
      <dgm:spPr/>
    </dgm:pt>
    <dgm:pt modelId="{53BF690D-9BF9-4269-BDDA-CB91B6673838}" type="pres">
      <dgm:prSet presAssocID="{740CF833-D4F7-479D-B624-7BACE62D2931}" presName="sibTrans" presStyleCnt="0"/>
      <dgm:spPr/>
    </dgm:pt>
    <dgm:pt modelId="{6D78141A-D5B9-4343-910C-A7785FD34F52}" type="pres">
      <dgm:prSet presAssocID="{556B2723-B238-4939-8E2D-3B72E4E8121B}" presName="compositeNode" presStyleCnt="0">
        <dgm:presLayoutVars>
          <dgm:bulletEnabled val="1"/>
        </dgm:presLayoutVars>
      </dgm:prSet>
      <dgm:spPr/>
    </dgm:pt>
    <dgm:pt modelId="{C579E4DC-74FE-4087-8E79-836831F3F758}" type="pres">
      <dgm:prSet presAssocID="{556B2723-B238-4939-8E2D-3B72E4E8121B}" presName="bgRect" presStyleLbl="bgAccFollowNode1" presStyleIdx="1" presStyleCnt="4"/>
      <dgm:spPr/>
    </dgm:pt>
    <dgm:pt modelId="{C62BDD51-22F6-424A-9266-81B9E0E20933}" type="pres">
      <dgm:prSet presAssocID="{CB45939E-B55E-48E3-B72D-4647B5CC9D26}" presName="sibTransNodeCircle" presStyleLbl="alignNode1" presStyleIdx="2" presStyleCnt="8">
        <dgm:presLayoutVars>
          <dgm:chMax val="0"/>
          <dgm:bulletEnabled/>
        </dgm:presLayoutVars>
      </dgm:prSet>
      <dgm:spPr/>
    </dgm:pt>
    <dgm:pt modelId="{7C2BDF4E-4DB8-487E-BD76-D53406A5DB14}" type="pres">
      <dgm:prSet presAssocID="{556B2723-B238-4939-8E2D-3B72E4E8121B}" presName="bottomLine" presStyleLbl="alignNode1" presStyleIdx="3" presStyleCnt="8">
        <dgm:presLayoutVars/>
      </dgm:prSet>
      <dgm:spPr/>
    </dgm:pt>
    <dgm:pt modelId="{4AADB40D-C195-4A04-BF27-59FD50C8D7EB}" type="pres">
      <dgm:prSet presAssocID="{556B2723-B238-4939-8E2D-3B72E4E8121B}" presName="nodeText" presStyleLbl="bgAccFollowNode1" presStyleIdx="1" presStyleCnt="4">
        <dgm:presLayoutVars>
          <dgm:bulletEnabled val="1"/>
        </dgm:presLayoutVars>
      </dgm:prSet>
      <dgm:spPr/>
    </dgm:pt>
    <dgm:pt modelId="{B6645A42-FF62-4CC5-8BAA-C8755135CA6D}" type="pres">
      <dgm:prSet presAssocID="{CB45939E-B55E-48E3-B72D-4647B5CC9D26}" presName="sibTrans" presStyleCnt="0"/>
      <dgm:spPr/>
    </dgm:pt>
    <dgm:pt modelId="{02FE7CB6-C7DF-4AD8-9301-1D632B004FAF}" type="pres">
      <dgm:prSet presAssocID="{E3E3CF87-74C0-4AA6-A4F3-10DB2EDA4EFA}" presName="compositeNode" presStyleCnt="0">
        <dgm:presLayoutVars>
          <dgm:bulletEnabled val="1"/>
        </dgm:presLayoutVars>
      </dgm:prSet>
      <dgm:spPr/>
    </dgm:pt>
    <dgm:pt modelId="{CD9296A7-0AE9-44E5-BBE8-A735F5F49842}" type="pres">
      <dgm:prSet presAssocID="{E3E3CF87-74C0-4AA6-A4F3-10DB2EDA4EFA}" presName="bgRect" presStyleLbl="bgAccFollowNode1" presStyleIdx="2" presStyleCnt="4"/>
      <dgm:spPr/>
    </dgm:pt>
    <dgm:pt modelId="{D83B357E-BFF5-4E9F-82B8-9994EB19A258}" type="pres">
      <dgm:prSet presAssocID="{AF351FC9-C7DC-4F97-8C68-295B99D86820}" presName="sibTransNodeCircle" presStyleLbl="alignNode1" presStyleIdx="4" presStyleCnt="8">
        <dgm:presLayoutVars>
          <dgm:chMax val="0"/>
          <dgm:bulletEnabled/>
        </dgm:presLayoutVars>
      </dgm:prSet>
      <dgm:spPr/>
    </dgm:pt>
    <dgm:pt modelId="{59E5CC1D-3EC1-4723-BFD2-4E3D6739C099}" type="pres">
      <dgm:prSet presAssocID="{E3E3CF87-74C0-4AA6-A4F3-10DB2EDA4EFA}" presName="bottomLine" presStyleLbl="alignNode1" presStyleIdx="5" presStyleCnt="8">
        <dgm:presLayoutVars/>
      </dgm:prSet>
      <dgm:spPr/>
    </dgm:pt>
    <dgm:pt modelId="{08ABA426-EE78-4C74-BAC8-62FBF93E99A9}" type="pres">
      <dgm:prSet presAssocID="{E3E3CF87-74C0-4AA6-A4F3-10DB2EDA4EFA}" presName="nodeText" presStyleLbl="bgAccFollowNode1" presStyleIdx="2" presStyleCnt="4">
        <dgm:presLayoutVars>
          <dgm:bulletEnabled val="1"/>
        </dgm:presLayoutVars>
      </dgm:prSet>
      <dgm:spPr/>
    </dgm:pt>
    <dgm:pt modelId="{DC28ECFA-7A12-4271-9635-B3639EF94F8F}" type="pres">
      <dgm:prSet presAssocID="{AF351FC9-C7DC-4F97-8C68-295B99D86820}" presName="sibTrans" presStyleCnt="0"/>
      <dgm:spPr/>
    </dgm:pt>
    <dgm:pt modelId="{C6D76C75-EB84-4CAA-B4D5-4DB8DC6082FA}" type="pres">
      <dgm:prSet presAssocID="{C88B4FFE-9B92-4069-A31C-6D8998522632}" presName="compositeNode" presStyleCnt="0">
        <dgm:presLayoutVars>
          <dgm:bulletEnabled val="1"/>
        </dgm:presLayoutVars>
      </dgm:prSet>
      <dgm:spPr/>
    </dgm:pt>
    <dgm:pt modelId="{23893C4B-3B81-4FEE-ABA1-90E412DB5FBC}" type="pres">
      <dgm:prSet presAssocID="{C88B4FFE-9B92-4069-A31C-6D8998522632}" presName="bgRect" presStyleLbl="bgAccFollowNode1" presStyleIdx="3" presStyleCnt="4"/>
      <dgm:spPr/>
    </dgm:pt>
    <dgm:pt modelId="{982743F0-D075-4E17-AB13-912365571F20}" type="pres">
      <dgm:prSet presAssocID="{832B0A72-9739-4ED3-9B2C-EDA85FC21880}" presName="sibTransNodeCircle" presStyleLbl="alignNode1" presStyleIdx="6" presStyleCnt="8">
        <dgm:presLayoutVars>
          <dgm:chMax val="0"/>
          <dgm:bulletEnabled/>
        </dgm:presLayoutVars>
      </dgm:prSet>
      <dgm:spPr/>
    </dgm:pt>
    <dgm:pt modelId="{E2FF1013-B61B-460D-91E8-8BA2157D455F}" type="pres">
      <dgm:prSet presAssocID="{C88B4FFE-9B92-4069-A31C-6D8998522632}" presName="bottomLine" presStyleLbl="alignNode1" presStyleIdx="7" presStyleCnt="8">
        <dgm:presLayoutVars/>
      </dgm:prSet>
      <dgm:spPr/>
    </dgm:pt>
    <dgm:pt modelId="{DDB38C8C-E25F-46CB-9089-D254972A0124}" type="pres">
      <dgm:prSet presAssocID="{C88B4FFE-9B92-4069-A31C-6D8998522632}" presName="nodeText" presStyleLbl="bgAccFollowNode1" presStyleIdx="3" presStyleCnt="4">
        <dgm:presLayoutVars>
          <dgm:bulletEnabled val="1"/>
        </dgm:presLayoutVars>
      </dgm:prSet>
      <dgm:spPr/>
    </dgm:pt>
  </dgm:ptLst>
  <dgm:cxnLst>
    <dgm:cxn modelId="{232FE610-2422-41F7-8C2A-E612B02E05DD}" type="presOf" srcId="{E3E3CF87-74C0-4AA6-A4F3-10DB2EDA4EFA}" destId="{08ABA426-EE78-4C74-BAC8-62FBF93E99A9}" srcOrd="1" destOrd="0" presId="urn:microsoft.com/office/officeart/2016/7/layout/BasicLinearProcessNumbered"/>
    <dgm:cxn modelId="{AB80C11E-0551-4856-86D9-82457744E57E}" type="presOf" srcId="{556B2723-B238-4939-8E2D-3B72E4E8121B}" destId="{C579E4DC-74FE-4087-8E79-836831F3F758}" srcOrd="0" destOrd="0" presId="urn:microsoft.com/office/officeart/2016/7/layout/BasicLinearProcessNumbered"/>
    <dgm:cxn modelId="{4DB6DF1F-8336-4805-8674-E11CD8F1499C}" type="presOf" srcId="{AF351FC9-C7DC-4F97-8C68-295B99D86820}" destId="{D83B357E-BFF5-4E9F-82B8-9994EB19A258}" srcOrd="0" destOrd="0" presId="urn:microsoft.com/office/officeart/2016/7/layout/BasicLinearProcessNumbered"/>
    <dgm:cxn modelId="{A8FA0837-2A9C-4AB8-9780-14E0F4D7FB0B}" srcId="{CAF8D4F9-5860-4158-9A1D-8CE9EC3D6BE6}" destId="{235F760F-4989-4992-90A9-DE7ECC186FF4}" srcOrd="0" destOrd="0" parTransId="{BB6C08DC-A87A-4CD1-9461-847757F9AF49}" sibTransId="{740CF833-D4F7-479D-B624-7BACE62D2931}"/>
    <dgm:cxn modelId="{D4F46C3E-8CE2-4627-8DC7-114D042D1D42}" type="presOf" srcId="{235F760F-4989-4992-90A9-DE7ECC186FF4}" destId="{BE900370-B519-475A-8EB0-E91ADA49F930}" srcOrd="0" destOrd="0" presId="urn:microsoft.com/office/officeart/2016/7/layout/BasicLinearProcessNumbered"/>
    <dgm:cxn modelId="{F3B13663-701A-44AB-A79E-EDAB60D02DFC}" type="presOf" srcId="{740CF833-D4F7-479D-B624-7BACE62D2931}" destId="{933A079B-8027-4845-8750-84C0901C32F7}" srcOrd="0" destOrd="0" presId="urn:microsoft.com/office/officeart/2016/7/layout/BasicLinearProcessNumbered"/>
    <dgm:cxn modelId="{AF9ADC68-C96D-4E81-913F-E43155BFDE1C}" srcId="{CAF8D4F9-5860-4158-9A1D-8CE9EC3D6BE6}" destId="{E3E3CF87-74C0-4AA6-A4F3-10DB2EDA4EFA}" srcOrd="2" destOrd="0" parTransId="{8F58347D-99ED-444D-9F3E-6BAFD96AF404}" sibTransId="{AF351FC9-C7DC-4F97-8C68-295B99D86820}"/>
    <dgm:cxn modelId="{B2B41F7C-1E4C-46AA-BF3A-DD64BF708719}" type="presOf" srcId="{832B0A72-9739-4ED3-9B2C-EDA85FC21880}" destId="{982743F0-D075-4E17-AB13-912365571F20}" srcOrd="0" destOrd="0" presId="urn:microsoft.com/office/officeart/2016/7/layout/BasicLinearProcessNumbered"/>
    <dgm:cxn modelId="{9B7CFF89-4367-40CC-B538-258524E2D965}" type="presOf" srcId="{E3E3CF87-74C0-4AA6-A4F3-10DB2EDA4EFA}" destId="{CD9296A7-0AE9-44E5-BBE8-A735F5F49842}" srcOrd="0" destOrd="0" presId="urn:microsoft.com/office/officeart/2016/7/layout/BasicLinearProcessNumbered"/>
    <dgm:cxn modelId="{093EEAA2-1946-4296-BC24-A4E3544371B7}" type="presOf" srcId="{C88B4FFE-9B92-4069-A31C-6D8998522632}" destId="{DDB38C8C-E25F-46CB-9089-D254972A0124}" srcOrd="1" destOrd="0" presId="urn:microsoft.com/office/officeart/2016/7/layout/BasicLinearProcessNumbered"/>
    <dgm:cxn modelId="{51C7F1B5-10B3-411F-8949-25B0AE34BEA9}" type="presOf" srcId="{CB45939E-B55E-48E3-B72D-4647B5CC9D26}" destId="{C62BDD51-22F6-424A-9266-81B9E0E20933}" srcOrd="0" destOrd="0" presId="urn:microsoft.com/office/officeart/2016/7/layout/BasicLinearProcessNumbered"/>
    <dgm:cxn modelId="{633498C8-49AB-4AF0-BD56-9DF7C67B8686}" type="presOf" srcId="{C88B4FFE-9B92-4069-A31C-6D8998522632}" destId="{23893C4B-3B81-4FEE-ABA1-90E412DB5FBC}" srcOrd="0" destOrd="0" presId="urn:microsoft.com/office/officeart/2016/7/layout/BasicLinearProcessNumbered"/>
    <dgm:cxn modelId="{C7996BCC-7EE5-42C2-A30F-EC948BAFA9B2}" type="presOf" srcId="{556B2723-B238-4939-8E2D-3B72E4E8121B}" destId="{4AADB40D-C195-4A04-BF27-59FD50C8D7EB}" srcOrd="1" destOrd="0" presId="urn:microsoft.com/office/officeart/2016/7/layout/BasicLinearProcessNumbered"/>
    <dgm:cxn modelId="{AEADF3CD-F8B9-4B3C-8ED2-F04DCCE55006}" srcId="{CAF8D4F9-5860-4158-9A1D-8CE9EC3D6BE6}" destId="{556B2723-B238-4939-8E2D-3B72E4E8121B}" srcOrd="1" destOrd="0" parTransId="{4667BDDB-C29F-4BBB-AAB7-2EB317CCBEF7}" sibTransId="{CB45939E-B55E-48E3-B72D-4647B5CC9D26}"/>
    <dgm:cxn modelId="{1AB87DDB-8DD3-4820-901E-0A4D54FE12EF}" type="presOf" srcId="{CAF8D4F9-5860-4158-9A1D-8CE9EC3D6BE6}" destId="{18E9F251-CE91-4699-9689-622E2647D829}" srcOrd="0" destOrd="0" presId="urn:microsoft.com/office/officeart/2016/7/layout/BasicLinearProcessNumbered"/>
    <dgm:cxn modelId="{879F21DD-0277-4995-87D8-8402E32BF35E}" type="presOf" srcId="{235F760F-4989-4992-90A9-DE7ECC186FF4}" destId="{533C16AB-51AE-4FEF-9110-9EB60200EC06}" srcOrd="1" destOrd="0" presId="urn:microsoft.com/office/officeart/2016/7/layout/BasicLinearProcessNumbered"/>
    <dgm:cxn modelId="{58690FF6-E784-4C34-977F-EBB4E721603B}" srcId="{CAF8D4F9-5860-4158-9A1D-8CE9EC3D6BE6}" destId="{C88B4FFE-9B92-4069-A31C-6D8998522632}" srcOrd="3" destOrd="0" parTransId="{4407498C-EC4A-42BE-BB91-4051BE414854}" sibTransId="{832B0A72-9739-4ED3-9B2C-EDA85FC21880}"/>
    <dgm:cxn modelId="{ADDC21A2-0BE0-456A-AFFE-5BCBAB075F66}" type="presParOf" srcId="{18E9F251-CE91-4699-9689-622E2647D829}" destId="{208829A3-55D1-4E89-8887-405FA1615CE3}" srcOrd="0" destOrd="0" presId="urn:microsoft.com/office/officeart/2016/7/layout/BasicLinearProcessNumbered"/>
    <dgm:cxn modelId="{A5E44246-911A-4D52-85A3-72830E9C2DCF}" type="presParOf" srcId="{208829A3-55D1-4E89-8887-405FA1615CE3}" destId="{BE900370-B519-475A-8EB0-E91ADA49F930}" srcOrd="0" destOrd="0" presId="urn:microsoft.com/office/officeart/2016/7/layout/BasicLinearProcessNumbered"/>
    <dgm:cxn modelId="{468A423D-E146-41D9-BE83-EDCD912477D8}" type="presParOf" srcId="{208829A3-55D1-4E89-8887-405FA1615CE3}" destId="{933A079B-8027-4845-8750-84C0901C32F7}" srcOrd="1" destOrd="0" presId="urn:microsoft.com/office/officeart/2016/7/layout/BasicLinearProcessNumbered"/>
    <dgm:cxn modelId="{11F1D9AD-F506-45A9-992F-A5CAD8A994D6}" type="presParOf" srcId="{208829A3-55D1-4E89-8887-405FA1615CE3}" destId="{00A7E47A-31B6-46AF-A3BD-F54D8E232924}" srcOrd="2" destOrd="0" presId="urn:microsoft.com/office/officeart/2016/7/layout/BasicLinearProcessNumbered"/>
    <dgm:cxn modelId="{201BF078-DB64-484D-B1D4-6AEAEDD28138}" type="presParOf" srcId="{208829A3-55D1-4E89-8887-405FA1615CE3}" destId="{533C16AB-51AE-4FEF-9110-9EB60200EC06}" srcOrd="3" destOrd="0" presId="urn:microsoft.com/office/officeart/2016/7/layout/BasicLinearProcessNumbered"/>
    <dgm:cxn modelId="{AB685CB5-052F-4201-9492-BC3513B87349}" type="presParOf" srcId="{18E9F251-CE91-4699-9689-622E2647D829}" destId="{53BF690D-9BF9-4269-BDDA-CB91B6673838}" srcOrd="1" destOrd="0" presId="urn:microsoft.com/office/officeart/2016/7/layout/BasicLinearProcessNumbered"/>
    <dgm:cxn modelId="{B77E351A-2ED3-4275-B502-8AA08A4AA1D5}" type="presParOf" srcId="{18E9F251-CE91-4699-9689-622E2647D829}" destId="{6D78141A-D5B9-4343-910C-A7785FD34F52}" srcOrd="2" destOrd="0" presId="urn:microsoft.com/office/officeart/2016/7/layout/BasicLinearProcessNumbered"/>
    <dgm:cxn modelId="{BCC7581A-9C50-4433-ADD5-99397D29A271}" type="presParOf" srcId="{6D78141A-D5B9-4343-910C-A7785FD34F52}" destId="{C579E4DC-74FE-4087-8E79-836831F3F758}" srcOrd="0" destOrd="0" presId="urn:microsoft.com/office/officeart/2016/7/layout/BasicLinearProcessNumbered"/>
    <dgm:cxn modelId="{BFA1A8C5-5A3F-40C4-8430-918032B2FF50}" type="presParOf" srcId="{6D78141A-D5B9-4343-910C-A7785FD34F52}" destId="{C62BDD51-22F6-424A-9266-81B9E0E20933}" srcOrd="1" destOrd="0" presId="urn:microsoft.com/office/officeart/2016/7/layout/BasicLinearProcessNumbered"/>
    <dgm:cxn modelId="{CB3FCD4E-6C14-4583-AEE1-27027FBD84CF}" type="presParOf" srcId="{6D78141A-D5B9-4343-910C-A7785FD34F52}" destId="{7C2BDF4E-4DB8-487E-BD76-D53406A5DB14}" srcOrd="2" destOrd="0" presId="urn:microsoft.com/office/officeart/2016/7/layout/BasicLinearProcessNumbered"/>
    <dgm:cxn modelId="{9A016AAF-65FD-42D0-8FC0-B71348FE82A4}" type="presParOf" srcId="{6D78141A-D5B9-4343-910C-A7785FD34F52}" destId="{4AADB40D-C195-4A04-BF27-59FD50C8D7EB}" srcOrd="3" destOrd="0" presId="urn:microsoft.com/office/officeart/2016/7/layout/BasicLinearProcessNumbered"/>
    <dgm:cxn modelId="{55D2A7A8-CAA3-4C2C-A3F3-70B1B78160FE}" type="presParOf" srcId="{18E9F251-CE91-4699-9689-622E2647D829}" destId="{B6645A42-FF62-4CC5-8BAA-C8755135CA6D}" srcOrd="3" destOrd="0" presId="urn:microsoft.com/office/officeart/2016/7/layout/BasicLinearProcessNumbered"/>
    <dgm:cxn modelId="{23E2EB1C-0ED6-453E-BE9A-6A1486624F63}" type="presParOf" srcId="{18E9F251-CE91-4699-9689-622E2647D829}" destId="{02FE7CB6-C7DF-4AD8-9301-1D632B004FAF}" srcOrd="4" destOrd="0" presId="urn:microsoft.com/office/officeart/2016/7/layout/BasicLinearProcessNumbered"/>
    <dgm:cxn modelId="{B243082D-FDFB-44F5-BCC8-9169519C37CF}" type="presParOf" srcId="{02FE7CB6-C7DF-4AD8-9301-1D632B004FAF}" destId="{CD9296A7-0AE9-44E5-BBE8-A735F5F49842}" srcOrd="0" destOrd="0" presId="urn:microsoft.com/office/officeart/2016/7/layout/BasicLinearProcessNumbered"/>
    <dgm:cxn modelId="{189A7000-8359-4540-8FCA-B008488C0412}" type="presParOf" srcId="{02FE7CB6-C7DF-4AD8-9301-1D632B004FAF}" destId="{D83B357E-BFF5-4E9F-82B8-9994EB19A258}" srcOrd="1" destOrd="0" presId="urn:microsoft.com/office/officeart/2016/7/layout/BasicLinearProcessNumbered"/>
    <dgm:cxn modelId="{3131E0DD-B1CF-4C72-908D-EF7D452D525E}" type="presParOf" srcId="{02FE7CB6-C7DF-4AD8-9301-1D632B004FAF}" destId="{59E5CC1D-3EC1-4723-BFD2-4E3D6739C099}" srcOrd="2" destOrd="0" presId="urn:microsoft.com/office/officeart/2016/7/layout/BasicLinearProcessNumbered"/>
    <dgm:cxn modelId="{408D802C-7EB2-4C29-BBA0-C84A2172E3CD}" type="presParOf" srcId="{02FE7CB6-C7DF-4AD8-9301-1D632B004FAF}" destId="{08ABA426-EE78-4C74-BAC8-62FBF93E99A9}" srcOrd="3" destOrd="0" presId="urn:microsoft.com/office/officeart/2016/7/layout/BasicLinearProcessNumbered"/>
    <dgm:cxn modelId="{673D05F1-7604-4292-949A-C234F6586AA3}" type="presParOf" srcId="{18E9F251-CE91-4699-9689-622E2647D829}" destId="{DC28ECFA-7A12-4271-9635-B3639EF94F8F}" srcOrd="5" destOrd="0" presId="urn:microsoft.com/office/officeart/2016/7/layout/BasicLinearProcessNumbered"/>
    <dgm:cxn modelId="{EB5E946D-A94F-4456-8FB9-176021E4DFBA}" type="presParOf" srcId="{18E9F251-CE91-4699-9689-622E2647D829}" destId="{C6D76C75-EB84-4CAA-B4D5-4DB8DC6082FA}" srcOrd="6" destOrd="0" presId="urn:microsoft.com/office/officeart/2016/7/layout/BasicLinearProcessNumbered"/>
    <dgm:cxn modelId="{6C34C13F-4702-4F72-9CC7-20DB5AB0EDD5}" type="presParOf" srcId="{C6D76C75-EB84-4CAA-B4D5-4DB8DC6082FA}" destId="{23893C4B-3B81-4FEE-ABA1-90E412DB5FBC}" srcOrd="0" destOrd="0" presId="urn:microsoft.com/office/officeart/2016/7/layout/BasicLinearProcessNumbered"/>
    <dgm:cxn modelId="{17B54CFA-5D9F-43E8-93F8-5DDEF7322174}" type="presParOf" srcId="{C6D76C75-EB84-4CAA-B4D5-4DB8DC6082FA}" destId="{982743F0-D075-4E17-AB13-912365571F20}" srcOrd="1" destOrd="0" presId="urn:microsoft.com/office/officeart/2016/7/layout/BasicLinearProcessNumbered"/>
    <dgm:cxn modelId="{F6EED337-E934-4CD9-A586-D8C8EE5A6F72}" type="presParOf" srcId="{C6D76C75-EB84-4CAA-B4D5-4DB8DC6082FA}" destId="{E2FF1013-B61B-460D-91E8-8BA2157D455F}" srcOrd="2" destOrd="0" presId="urn:microsoft.com/office/officeart/2016/7/layout/BasicLinearProcessNumbered"/>
    <dgm:cxn modelId="{0F851A39-DED6-40A7-9CF5-55F84E780F0E}" type="presParOf" srcId="{C6D76C75-EB84-4CAA-B4D5-4DB8DC6082FA}" destId="{DDB38C8C-E25F-46CB-9089-D254972A012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3D407-7FF7-47DC-9FED-B745A0275FCB}">
      <dsp:nvSpPr>
        <dsp:cNvPr id="0" name=""/>
        <dsp:cNvSpPr/>
      </dsp:nvSpPr>
      <dsp:spPr>
        <a:xfrm>
          <a:off x="3080" y="263599"/>
          <a:ext cx="2444055" cy="34216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Navigate to the website: </a:t>
          </a:r>
          <a:r>
            <a:rPr lang="en-US" sz="1400" kern="1200" dirty="0">
              <a:hlinkClick xmlns:r="http://schemas.openxmlformats.org/officeDocument/2006/relationships" r:id="rId1"/>
            </a:rPr>
            <a:t>U.S. Census Bureau QuickFacts: United States</a:t>
          </a:r>
          <a:r>
            <a:rPr lang="en-US" sz="1400" kern="1200" dirty="0"/>
            <a:t> </a:t>
          </a:r>
        </a:p>
        <a:p>
          <a:pPr marL="0" lvl="0" indent="0" algn="l" defTabSz="622300">
            <a:lnSpc>
              <a:spcPct val="90000"/>
            </a:lnSpc>
            <a:spcBef>
              <a:spcPct val="0"/>
            </a:spcBef>
            <a:spcAft>
              <a:spcPct val="35000"/>
            </a:spcAft>
            <a:buNone/>
          </a:pPr>
          <a:endParaRPr lang="en-US" sz="1400" kern="1200" dirty="0"/>
        </a:p>
      </dsp:txBody>
      <dsp:txXfrm>
        <a:off x="3080" y="1563836"/>
        <a:ext cx="2444055" cy="2053006"/>
      </dsp:txXfrm>
    </dsp:sp>
    <dsp:sp modelId="{0E45CF5F-80EA-47D6-A685-EA44BC0DACD5}">
      <dsp:nvSpPr>
        <dsp:cNvPr id="0" name=""/>
        <dsp:cNvSpPr/>
      </dsp:nvSpPr>
      <dsp:spPr>
        <a:xfrm>
          <a:off x="711856" y="605766"/>
          <a:ext cx="1026503" cy="10265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862184" y="756094"/>
        <a:ext cx="725847" cy="725847"/>
      </dsp:txXfrm>
    </dsp:sp>
    <dsp:sp modelId="{B4218701-2546-424C-8261-70117D1B8C25}">
      <dsp:nvSpPr>
        <dsp:cNvPr id="0" name=""/>
        <dsp:cNvSpPr/>
      </dsp:nvSpPr>
      <dsp:spPr>
        <a:xfrm>
          <a:off x="3080" y="3685204"/>
          <a:ext cx="2444055"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68308-F65A-4A57-9B7A-4A4B8695D7F3}">
      <dsp:nvSpPr>
        <dsp:cNvPr id="0" name=""/>
        <dsp:cNvSpPr/>
      </dsp:nvSpPr>
      <dsp:spPr>
        <a:xfrm>
          <a:off x="2691541" y="263599"/>
          <a:ext cx="2444055" cy="342167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Find your agency’s city </a:t>
          </a:r>
        </a:p>
      </dsp:txBody>
      <dsp:txXfrm>
        <a:off x="2691541" y="1563836"/>
        <a:ext cx="2444055" cy="2053006"/>
      </dsp:txXfrm>
    </dsp:sp>
    <dsp:sp modelId="{88A10F15-02A8-43B5-910C-C71BB063F673}">
      <dsp:nvSpPr>
        <dsp:cNvPr id="0" name=""/>
        <dsp:cNvSpPr/>
      </dsp:nvSpPr>
      <dsp:spPr>
        <a:xfrm>
          <a:off x="3400317" y="605766"/>
          <a:ext cx="1026503" cy="1026503"/>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3550645" y="756094"/>
        <a:ext cx="725847" cy="725847"/>
      </dsp:txXfrm>
    </dsp:sp>
    <dsp:sp modelId="{7638C93C-913A-4C92-8E7F-57F2AB953727}">
      <dsp:nvSpPr>
        <dsp:cNvPr id="0" name=""/>
        <dsp:cNvSpPr/>
      </dsp:nvSpPr>
      <dsp:spPr>
        <a:xfrm>
          <a:off x="2691541" y="3685204"/>
          <a:ext cx="2444055"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579D6-42C7-4487-83BF-F1EF2F44C45A}">
      <dsp:nvSpPr>
        <dsp:cNvPr id="0" name=""/>
        <dsp:cNvSpPr/>
      </dsp:nvSpPr>
      <dsp:spPr>
        <a:xfrm>
          <a:off x="5380002" y="263599"/>
          <a:ext cx="2444055" cy="3421677"/>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Compare the population by race percentages by area to the admissions by race percentages for your agency</a:t>
          </a:r>
        </a:p>
      </dsp:txBody>
      <dsp:txXfrm>
        <a:off x="5380002" y="1563836"/>
        <a:ext cx="2444055" cy="2053006"/>
      </dsp:txXfrm>
    </dsp:sp>
    <dsp:sp modelId="{6A64A60D-848B-4B14-BCFA-72286EE3DC40}">
      <dsp:nvSpPr>
        <dsp:cNvPr id="0" name=""/>
        <dsp:cNvSpPr/>
      </dsp:nvSpPr>
      <dsp:spPr>
        <a:xfrm>
          <a:off x="6088778" y="605766"/>
          <a:ext cx="1026503" cy="1026503"/>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6239106" y="756094"/>
        <a:ext cx="725847" cy="725847"/>
      </dsp:txXfrm>
    </dsp:sp>
    <dsp:sp modelId="{3FB15E3E-6828-4711-B231-AF76CB438625}">
      <dsp:nvSpPr>
        <dsp:cNvPr id="0" name=""/>
        <dsp:cNvSpPr/>
      </dsp:nvSpPr>
      <dsp:spPr>
        <a:xfrm>
          <a:off x="5380002" y="3685204"/>
          <a:ext cx="2444055"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52DEB-D057-42CC-BC7B-994CFCA727A0}">
      <dsp:nvSpPr>
        <dsp:cNvPr id="0" name=""/>
        <dsp:cNvSpPr/>
      </dsp:nvSpPr>
      <dsp:spPr>
        <a:xfrm>
          <a:off x="8068463" y="263599"/>
          <a:ext cx="2444055" cy="34216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Percentages can be compared by the city your agency is in, or adapted to the areas your agency serves, or the areas covered in the 12 months of data. </a:t>
          </a:r>
        </a:p>
      </dsp:txBody>
      <dsp:txXfrm>
        <a:off x="8068463" y="1563836"/>
        <a:ext cx="2444055" cy="2053006"/>
      </dsp:txXfrm>
    </dsp:sp>
    <dsp:sp modelId="{85051CD5-9564-4D2F-A5C7-6452971C59BD}">
      <dsp:nvSpPr>
        <dsp:cNvPr id="0" name=""/>
        <dsp:cNvSpPr/>
      </dsp:nvSpPr>
      <dsp:spPr>
        <a:xfrm>
          <a:off x="8777239" y="605766"/>
          <a:ext cx="1026503" cy="1026503"/>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4</a:t>
          </a:r>
        </a:p>
      </dsp:txBody>
      <dsp:txXfrm>
        <a:off x="8927567" y="756094"/>
        <a:ext cx="725847" cy="725847"/>
      </dsp:txXfrm>
    </dsp:sp>
    <dsp:sp modelId="{9A218379-06AE-4073-BB78-D06ED2583189}">
      <dsp:nvSpPr>
        <dsp:cNvPr id="0" name=""/>
        <dsp:cNvSpPr/>
      </dsp:nvSpPr>
      <dsp:spPr>
        <a:xfrm>
          <a:off x="8068463" y="3685204"/>
          <a:ext cx="244405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A76C1-FF8E-4C3B-999E-E068FF4BDF44}">
      <dsp:nvSpPr>
        <dsp:cNvPr id="0" name=""/>
        <dsp:cNvSpPr/>
      </dsp:nvSpPr>
      <dsp:spPr>
        <a:xfrm>
          <a:off x="0" y="10719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PERSONAL FEELINGS OF EMPLOYEES REGARDING RACE</a:t>
          </a:r>
        </a:p>
      </dsp:txBody>
      <dsp:txXfrm>
        <a:off x="0" y="1071918"/>
        <a:ext cx="3414946" cy="2048967"/>
      </dsp:txXfrm>
    </dsp:sp>
    <dsp:sp modelId="{0FE7CF55-CBE1-45E8-B36E-FA66D4960E0F}">
      <dsp:nvSpPr>
        <dsp:cNvPr id="0" name=""/>
        <dsp:cNvSpPr/>
      </dsp:nvSpPr>
      <dsp:spPr>
        <a:xfrm>
          <a:off x="3756441" y="1071918"/>
          <a:ext cx="3414946" cy="20489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RACIAL MAKEUP OF LEADERSHIP</a:t>
          </a:r>
        </a:p>
      </dsp:txBody>
      <dsp:txXfrm>
        <a:off x="3756441" y="1071918"/>
        <a:ext cx="3414946" cy="2048967"/>
      </dsp:txXfrm>
    </dsp:sp>
    <dsp:sp modelId="{23A98AFA-843F-4661-B9F8-0FE2DDED05FD}">
      <dsp:nvSpPr>
        <dsp:cNvPr id="0" name=""/>
        <dsp:cNvSpPr/>
      </dsp:nvSpPr>
      <dsp:spPr>
        <a:xfrm>
          <a:off x="7512882" y="1071918"/>
          <a:ext cx="3414946" cy="20489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WHERE ARE YOU ADVERTISING FOR POSITIONS?</a:t>
          </a:r>
        </a:p>
      </dsp:txBody>
      <dsp:txXfrm>
        <a:off x="7512882" y="1071918"/>
        <a:ext cx="3414946" cy="204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EEE50-7EAF-4DCC-A72D-701F283C082F}">
      <dsp:nvSpPr>
        <dsp:cNvPr id="0" name=""/>
        <dsp:cNvSpPr/>
      </dsp:nvSpPr>
      <dsp:spPr>
        <a:xfrm>
          <a:off x="0" y="370832"/>
          <a:ext cx="10927829"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CONTACT HBCUS IN YOUR AREA TO HOST CLINICAL STUDENTS</a:t>
          </a:r>
        </a:p>
      </dsp:txBody>
      <dsp:txXfrm>
        <a:off x="38638" y="409470"/>
        <a:ext cx="10850553" cy="714229"/>
      </dsp:txXfrm>
    </dsp:sp>
    <dsp:sp modelId="{FA1840B8-95D4-4B23-817A-21D0369ADCE9}">
      <dsp:nvSpPr>
        <dsp:cNvPr id="0" name=""/>
        <dsp:cNvSpPr/>
      </dsp:nvSpPr>
      <dsp:spPr>
        <a:xfrm>
          <a:off x="0" y="1257377"/>
          <a:ext cx="10927829" cy="7915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ENSURE THAT THE WORK ENVIRONMENT IS INCLUSIVE</a:t>
          </a:r>
        </a:p>
      </dsp:txBody>
      <dsp:txXfrm>
        <a:off x="38638" y="1296015"/>
        <a:ext cx="10850553" cy="714229"/>
      </dsp:txXfrm>
    </dsp:sp>
    <dsp:sp modelId="{68275CF5-46F6-49FF-B790-FF4CE7BAB1C8}">
      <dsp:nvSpPr>
        <dsp:cNvPr id="0" name=""/>
        <dsp:cNvSpPr/>
      </dsp:nvSpPr>
      <dsp:spPr>
        <a:xfrm>
          <a:off x="0" y="2143922"/>
          <a:ext cx="10927829" cy="7915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UTILIZE ALTERNATE JOB POSTING SITES </a:t>
          </a:r>
        </a:p>
      </dsp:txBody>
      <dsp:txXfrm>
        <a:off x="38638" y="2182560"/>
        <a:ext cx="10850553" cy="714229"/>
      </dsp:txXfrm>
    </dsp:sp>
    <dsp:sp modelId="{E77008DB-4CDB-4048-9C83-FC485F314B86}">
      <dsp:nvSpPr>
        <dsp:cNvPr id="0" name=""/>
        <dsp:cNvSpPr/>
      </dsp:nvSpPr>
      <dsp:spPr>
        <a:xfrm>
          <a:off x="0" y="3030467"/>
          <a:ext cx="10927829"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SOCIAL MEDIA-USE TO SHOW THAT YOUR AGENCY IS DIVERSE</a:t>
          </a:r>
        </a:p>
      </dsp:txBody>
      <dsp:txXfrm>
        <a:off x="38638" y="3069105"/>
        <a:ext cx="10850553" cy="714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E9D21-DB0E-4616-9B35-87C9A4BFC9F4}">
      <dsp:nvSpPr>
        <dsp:cNvPr id="0" name=""/>
        <dsp:cNvSpPr/>
      </dsp:nvSpPr>
      <dsp:spPr>
        <a:xfrm>
          <a:off x="0" y="0"/>
          <a:ext cx="3286125" cy="39488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Ensure access to high quality care</a:t>
          </a:r>
        </a:p>
      </dsp:txBody>
      <dsp:txXfrm>
        <a:off x="0" y="1500572"/>
        <a:ext cx="3286125" cy="2369325"/>
      </dsp:txXfrm>
    </dsp:sp>
    <dsp:sp modelId="{9A55C5AA-11CC-4961-A153-6E1EE5679668}">
      <dsp:nvSpPr>
        <dsp:cNvPr id="0" name=""/>
        <dsp:cNvSpPr/>
      </dsp:nvSpPr>
      <dsp:spPr>
        <a:xfrm>
          <a:off x="1050731" y="394887"/>
          <a:ext cx="1184662" cy="118466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224221" y="568377"/>
        <a:ext cx="837682" cy="837682"/>
      </dsp:txXfrm>
    </dsp:sp>
    <dsp:sp modelId="{CEC8FE05-E716-413E-A0E5-C0FCBF4745A5}">
      <dsp:nvSpPr>
        <dsp:cNvPr id="0" name=""/>
        <dsp:cNvSpPr/>
      </dsp:nvSpPr>
      <dsp:spPr>
        <a:xfrm>
          <a:off x="0" y="3948804"/>
          <a:ext cx="328612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C4F14-DD8F-4A66-B98B-92513707D3F5}">
      <dsp:nvSpPr>
        <dsp:cNvPr id="0" name=""/>
        <dsp:cNvSpPr/>
      </dsp:nvSpPr>
      <dsp:spPr>
        <a:xfrm>
          <a:off x="3703955" y="0"/>
          <a:ext cx="3286125" cy="394887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Build relationships </a:t>
          </a:r>
        </a:p>
      </dsp:txBody>
      <dsp:txXfrm>
        <a:off x="3703955" y="1500572"/>
        <a:ext cx="3286125" cy="2369325"/>
      </dsp:txXfrm>
    </dsp:sp>
    <dsp:sp modelId="{40B0C9C4-91A6-4CDC-9E14-A05826938245}">
      <dsp:nvSpPr>
        <dsp:cNvPr id="0" name=""/>
        <dsp:cNvSpPr/>
      </dsp:nvSpPr>
      <dsp:spPr>
        <a:xfrm>
          <a:off x="4665468" y="394887"/>
          <a:ext cx="1184662" cy="1184662"/>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4838958" y="568377"/>
        <a:ext cx="837682" cy="837682"/>
      </dsp:txXfrm>
    </dsp:sp>
    <dsp:sp modelId="{BEDF8FAE-AEB0-4F3F-B9C7-E3AFA08A372C}">
      <dsp:nvSpPr>
        <dsp:cNvPr id="0" name=""/>
        <dsp:cNvSpPr/>
      </dsp:nvSpPr>
      <dsp:spPr>
        <a:xfrm>
          <a:off x="3614737" y="3948804"/>
          <a:ext cx="328612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E5CC9-3934-435E-9643-5F5F1969A0FD}">
      <dsp:nvSpPr>
        <dsp:cNvPr id="0" name=""/>
        <dsp:cNvSpPr/>
      </dsp:nvSpPr>
      <dsp:spPr>
        <a:xfrm>
          <a:off x="7229475" y="0"/>
          <a:ext cx="3286125" cy="394887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Increase base of patients </a:t>
          </a:r>
        </a:p>
      </dsp:txBody>
      <dsp:txXfrm>
        <a:off x="7229475" y="1500572"/>
        <a:ext cx="3286125" cy="2369325"/>
      </dsp:txXfrm>
    </dsp:sp>
    <dsp:sp modelId="{457DF75F-985D-42C8-A8C8-69B79F3C8D30}">
      <dsp:nvSpPr>
        <dsp:cNvPr id="0" name=""/>
        <dsp:cNvSpPr/>
      </dsp:nvSpPr>
      <dsp:spPr>
        <a:xfrm>
          <a:off x="8280206" y="394887"/>
          <a:ext cx="1184662" cy="1184662"/>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8453696" y="568377"/>
        <a:ext cx="837682" cy="837682"/>
      </dsp:txXfrm>
    </dsp:sp>
    <dsp:sp modelId="{190FB3FE-ECE5-418C-A402-050D3483A942}">
      <dsp:nvSpPr>
        <dsp:cNvPr id="0" name=""/>
        <dsp:cNvSpPr/>
      </dsp:nvSpPr>
      <dsp:spPr>
        <a:xfrm>
          <a:off x="7229475" y="3948804"/>
          <a:ext cx="328612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376DC-2825-464D-ACE8-5E4A56416A8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D7E60-A677-45ED-965C-933A0871CAE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Languages</a:t>
          </a:r>
        </a:p>
      </dsp:txBody>
      <dsp:txXfrm>
        <a:off x="0" y="0"/>
        <a:ext cx="6900512" cy="1384035"/>
      </dsp:txXfrm>
    </dsp:sp>
    <dsp:sp modelId="{377DE505-0D59-4FEF-8703-64E29AAC2B88}">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3A103-A03A-44D4-9249-6A306E638637}">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Religion</a:t>
          </a:r>
        </a:p>
      </dsp:txBody>
      <dsp:txXfrm>
        <a:off x="0" y="1384035"/>
        <a:ext cx="6900512" cy="1384035"/>
      </dsp:txXfrm>
    </dsp:sp>
    <dsp:sp modelId="{EEC3932E-DC90-4530-AA14-0466B698C98F}">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8ABEF-8365-4DEA-AD3B-DCC53CA732C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Possible change from traditional POC</a:t>
          </a:r>
        </a:p>
      </dsp:txBody>
      <dsp:txXfrm>
        <a:off x="0" y="2768070"/>
        <a:ext cx="6900512" cy="1384035"/>
      </dsp:txXfrm>
    </dsp:sp>
    <dsp:sp modelId="{1188FFDB-7519-4C7E-A49C-6E13761001A4}">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47CD9-F7D8-482A-B212-E19E5960D91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Non-diverse staff</a:t>
          </a:r>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00370-B519-475A-8EB0-E91ADA49F930}">
      <dsp:nvSpPr>
        <dsp:cNvPr id="0" name=""/>
        <dsp:cNvSpPr/>
      </dsp:nvSpPr>
      <dsp:spPr>
        <a:xfrm>
          <a:off x="3080" y="530369"/>
          <a:ext cx="2444055" cy="34216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Build relationships </a:t>
          </a:r>
        </a:p>
      </dsp:txBody>
      <dsp:txXfrm>
        <a:off x="3080" y="1830606"/>
        <a:ext cx="2444055" cy="2053006"/>
      </dsp:txXfrm>
    </dsp:sp>
    <dsp:sp modelId="{933A079B-8027-4845-8750-84C0901C32F7}">
      <dsp:nvSpPr>
        <dsp:cNvPr id="0" name=""/>
        <dsp:cNvSpPr/>
      </dsp:nvSpPr>
      <dsp:spPr>
        <a:xfrm>
          <a:off x="711856" y="872536"/>
          <a:ext cx="1026503" cy="10265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862184" y="1022864"/>
        <a:ext cx="725847" cy="725847"/>
      </dsp:txXfrm>
    </dsp:sp>
    <dsp:sp modelId="{00A7E47A-31B6-46AF-A3BD-F54D8E232924}">
      <dsp:nvSpPr>
        <dsp:cNvPr id="0" name=""/>
        <dsp:cNvSpPr/>
      </dsp:nvSpPr>
      <dsp:spPr>
        <a:xfrm>
          <a:off x="3080" y="3951974"/>
          <a:ext cx="2444055"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9E4DC-74FE-4087-8E79-836831F3F758}">
      <dsp:nvSpPr>
        <dsp:cNvPr id="0" name=""/>
        <dsp:cNvSpPr/>
      </dsp:nvSpPr>
      <dsp:spPr>
        <a:xfrm>
          <a:off x="2691541" y="530369"/>
          <a:ext cx="2444055" cy="342167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Provide education outside of familiar networks</a:t>
          </a:r>
        </a:p>
      </dsp:txBody>
      <dsp:txXfrm>
        <a:off x="2691541" y="1830606"/>
        <a:ext cx="2444055" cy="2053006"/>
      </dsp:txXfrm>
    </dsp:sp>
    <dsp:sp modelId="{C62BDD51-22F6-424A-9266-81B9E0E20933}">
      <dsp:nvSpPr>
        <dsp:cNvPr id="0" name=""/>
        <dsp:cNvSpPr/>
      </dsp:nvSpPr>
      <dsp:spPr>
        <a:xfrm>
          <a:off x="3400317" y="872536"/>
          <a:ext cx="1026503" cy="1026503"/>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3550645" y="1022864"/>
        <a:ext cx="725847" cy="725847"/>
      </dsp:txXfrm>
    </dsp:sp>
    <dsp:sp modelId="{7C2BDF4E-4DB8-487E-BD76-D53406A5DB14}">
      <dsp:nvSpPr>
        <dsp:cNvPr id="0" name=""/>
        <dsp:cNvSpPr/>
      </dsp:nvSpPr>
      <dsp:spPr>
        <a:xfrm>
          <a:off x="2691541" y="3951974"/>
          <a:ext cx="2444055"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296A7-0AE9-44E5-BBE8-A735F5F49842}">
      <dsp:nvSpPr>
        <dsp:cNvPr id="0" name=""/>
        <dsp:cNvSpPr/>
      </dsp:nvSpPr>
      <dsp:spPr>
        <a:xfrm>
          <a:off x="5380002" y="530369"/>
          <a:ext cx="2444055" cy="3421677"/>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Partner with faith-based organizations</a:t>
          </a:r>
        </a:p>
      </dsp:txBody>
      <dsp:txXfrm>
        <a:off x="5380002" y="1830606"/>
        <a:ext cx="2444055" cy="2053006"/>
      </dsp:txXfrm>
    </dsp:sp>
    <dsp:sp modelId="{D83B357E-BFF5-4E9F-82B8-9994EB19A258}">
      <dsp:nvSpPr>
        <dsp:cNvPr id="0" name=""/>
        <dsp:cNvSpPr/>
      </dsp:nvSpPr>
      <dsp:spPr>
        <a:xfrm>
          <a:off x="6088778" y="872536"/>
          <a:ext cx="1026503" cy="1026503"/>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6239106" y="1022864"/>
        <a:ext cx="725847" cy="725847"/>
      </dsp:txXfrm>
    </dsp:sp>
    <dsp:sp modelId="{59E5CC1D-3EC1-4723-BFD2-4E3D6739C099}">
      <dsp:nvSpPr>
        <dsp:cNvPr id="0" name=""/>
        <dsp:cNvSpPr/>
      </dsp:nvSpPr>
      <dsp:spPr>
        <a:xfrm>
          <a:off x="5380002" y="3951974"/>
          <a:ext cx="2444055"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93C4B-3B81-4FEE-ABA1-90E412DB5FBC}">
      <dsp:nvSpPr>
        <dsp:cNvPr id="0" name=""/>
        <dsp:cNvSpPr/>
      </dsp:nvSpPr>
      <dsp:spPr>
        <a:xfrm>
          <a:off x="8068463" y="530369"/>
          <a:ext cx="2444055" cy="34216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977900">
            <a:lnSpc>
              <a:spcPct val="90000"/>
            </a:lnSpc>
            <a:spcBef>
              <a:spcPct val="0"/>
            </a:spcBef>
            <a:spcAft>
              <a:spcPct val="35000"/>
            </a:spcAft>
            <a:buNone/>
          </a:pPr>
          <a:r>
            <a:rPr lang="en-US" sz="2200" kern="1200" dirty="0"/>
            <a:t>Reach out to racial advocacy group leaders</a:t>
          </a:r>
        </a:p>
      </dsp:txBody>
      <dsp:txXfrm>
        <a:off x="8068463" y="1830606"/>
        <a:ext cx="2444055" cy="2053006"/>
      </dsp:txXfrm>
    </dsp:sp>
    <dsp:sp modelId="{982743F0-D075-4E17-AB13-912365571F20}">
      <dsp:nvSpPr>
        <dsp:cNvPr id="0" name=""/>
        <dsp:cNvSpPr/>
      </dsp:nvSpPr>
      <dsp:spPr>
        <a:xfrm>
          <a:off x="8777239" y="872536"/>
          <a:ext cx="1026503" cy="1026503"/>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4</a:t>
          </a:r>
        </a:p>
      </dsp:txBody>
      <dsp:txXfrm>
        <a:off x="8927567" y="1022864"/>
        <a:ext cx="725847" cy="725847"/>
      </dsp:txXfrm>
    </dsp:sp>
    <dsp:sp modelId="{E2FF1013-B61B-460D-91E8-8BA2157D455F}">
      <dsp:nvSpPr>
        <dsp:cNvPr id="0" name=""/>
        <dsp:cNvSpPr/>
      </dsp:nvSpPr>
      <dsp:spPr>
        <a:xfrm>
          <a:off x="8068463" y="3951974"/>
          <a:ext cx="244405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B17A-AA68-996B-043D-E51F3C793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DBCA4E-7489-2E3A-57FD-DB1F2D5B9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5BD099-B7BA-588C-DF1D-D5465FF3F673}"/>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5" name="Footer Placeholder 4">
            <a:extLst>
              <a:ext uri="{FF2B5EF4-FFF2-40B4-BE49-F238E27FC236}">
                <a16:creationId xmlns:a16="http://schemas.microsoft.com/office/drawing/2014/main" id="{17C5FC0F-5E6F-D657-8D71-F52325B4E6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5166F-AF16-FA41-9A73-169E1C7E4874}"/>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204105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56E6-6BC8-A801-7E91-E37EF68DEC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4CD0CF-7A29-F939-031C-02C770E6F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EDC99-A699-DDDB-15E4-EFAF12E16E57}"/>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5" name="Footer Placeholder 4">
            <a:extLst>
              <a:ext uri="{FF2B5EF4-FFF2-40B4-BE49-F238E27FC236}">
                <a16:creationId xmlns:a16="http://schemas.microsoft.com/office/drawing/2014/main" id="{6F6B3D59-AF8A-8AE5-1290-975364368B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467223-86EA-33AD-6E58-DA2B9FBEB104}"/>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349400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36B98-AA87-0FDD-2BB7-EB4DEF0A7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8A171-D94F-46AA-922F-D6B5BC547A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79A19-CF3C-22DA-B43A-603FB83318A4}"/>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5" name="Footer Placeholder 4">
            <a:extLst>
              <a:ext uri="{FF2B5EF4-FFF2-40B4-BE49-F238E27FC236}">
                <a16:creationId xmlns:a16="http://schemas.microsoft.com/office/drawing/2014/main" id="{853CA300-7B67-B492-8AD2-D6522613A0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8EEB56-E6FC-FD79-BF2F-9663B01B6DE3}"/>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19237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BB3D-1A31-61E4-A32A-05B591145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39470-81F7-76BE-067B-F681BC4DD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273DF-A9B9-3C18-4D36-C41E41F83102}"/>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5" name="Footer Placeholder 4">
            <a:extLst>
              <a:ext uri="{FF2B5EF4-FFF2-40B4-BE49-F238E27FC236}">
                <a16:creationId xmlns:a16="http://schemas.microsoft.com/office/drawing/2014/main" id="{C7BBE8F8-7DBD-A6CF-AC25-5ECE3D31C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458556-97EB-7319-F036-DB89AF9D566E}"/>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81172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F5E1-0A88-4222-20B2-89E8C80CA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2229B4-3F94-B99D-6F7C-876C263C0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4A1661-218E-E17B-E2AD-4982A1539B85}"/>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5" name="Footer Placeholder 4">
            <a:extLst>
              <a:ext uri="{FF2B5EF4-FFF2-40B4-BE49-F238E27FC236}">
                <a16:creationId xmlns:a16="http://schemas.microsoft.com/office/drawing/2014/main" id="{9B19B419-3A1C-BAF8-741C-E830E473A3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68DD82-C68D-7453-79B5-F2BDCF93F120}"/>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48967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0336-77E6-4482-4AD9-CF53DBB30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A9FEC-716D-890F-940C-9F9A28990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5D28EE-3A3D-A5DD-F5E9-336910CEB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720DF7-C1B5-B92A-CAC0-3BA03164D235}"/>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6" name="Footer Placeholder 5">
            <a:extLst>
              <a:ext uri="{FF2B5EF4-FFF2-40B4-BE49-F238E27FC236}">
                <a16:creationId xmlns:a16="http://schemas.microsoft.com/office/drawing/2014/main" id="{B35CE490-80C0-07E4-3277-608BEA4838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804B40-58F6-53F3-1DE1-78C502FC8451}"/>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21740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CDB8-AABA-290C-460B-161059D8E7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E5A01-E868-DA8C-EADE-92FE6A8F8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A1FAA-7279-1742-B29F-8A9CE74CAD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A33CCA-D706-11F7-5145-AF30070AE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BC60B-4182-1623-E2FA-1B7B85089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F42473-F943-37C8-7451-2CEBB97D3DD1}"/>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8" name="Footer Placeholder 7">
            <a:extLst>
              <a:ext uri="{FF2B5EF4-FFF2-40B4-BE49-F238E27FC236}">
                <a16:creationId xmlns:a16="http://schemas.microsoft.com/office/drawing/2014/main" id="{0F948628-9220-DC68-C4AC-62225D7007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576221-7C25-8264-FA1D-82B8261C3D3D}"/>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392134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AC1F-6379-6333-7404-4FF5793376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2D6EF5-F668-E17D-7449-7719BB6C8202}"/>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4" name="Footer Placeholder 3">
            <a:extLst>
              <a:ext uri="{FF2B5EF4-FFF2-40B4-BE49-F238E27FC236}">
                <a16:creationId xmlns:a16="http://schemas.microsoft.com/office/drawing/2014/main" id="{390AAE4F-CA42-DAF9-7B8B-ECA1F99EF0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E0AEBC-1FDC-D5B5-A013-2ED395846DE0}"/>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28925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E3E5D-30A3-B300-B937-5367F70FC510}"/>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3" name="Footer Placeholder 2">
            <a:extLst>
              <a:ext uri="{FF2B5EF4-FFF2-40B4-BE49-F238E27FC236}">
                <a16:creationId xmlns:a16="http://schemas.microsoft.com/office/drawing/2014/main" id="{E37CB883-100F-DC5A-8C9F-DEA762E750B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603A4BD-FE8C-7182-F133-B388D7473A63}"/>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24508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68C3-E872-7015-74CC-9C8BDEF43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BBFB05-F2B0-F19B-1D89-BBC716384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19B450-7CD3-505C-927B-707F5C19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A4C863-7990-C04A-0E70-5F27FF3D07D6}"/>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6" name="Footer Placeholder 5">
            <a:extLst>
              <a:ext uri="{FF2B5EF4-FFF2-40B4-BE49-F238E27FC236}">
                <a16:creationId xmlns:a16="http://schemas.microsoft.com/office/drawing/2014/main" id="{EB121980-87EB-0456-397F-86C56CA1D7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5556B3-F05F-39C8-6A49-CDA476410A0C}"/>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112741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4044-FA00-2B09-907E-B65D4368C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16E1A9-6A54-388A-4EBE-2DE15536E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8EA79A6-FC92-64C9-0E54-B6B8E1F23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123B6-AC9A-7687-1B04-3112C71BE99F}"/>
              </a:ext>
            </a:extLst>
          </p:cNvPr>
          <p:cNvSpPr>
            <a:spLocks noGrp="1"/>
          </p:cNvSpPr>
          <p:nvPr>
            <p:ph type="dt" sz="half" idx="10"/>
          </p:nvPr>
        </p:nvSpPr>
        <p:spPr/>
        <p:txBody>
          <a:bodyPr/>
          <a:lstStyle/>
          <a:p>
            <a:fld id="{166CF541-09CA-4915-81D1-D3531467FDC6}" type="datetimeFigureOut">
              <a:rPr lang="en-US" smtClean="0"/>
              <a:t>3/22/2023</a:t>
            </a:fld>
            <a:endParaRPr lang="en-US" dirty="0"/>
          </a:p>
        </p:txBody>
      </p:sp>
      <p:sp>
        <p:nvSpPr>
          <p:cNvPr id="6" name="Footer Placeholder 5">
            <a:extLst>
              <a:ext uri="{FF2B5EF4-FFF2-40B4-BE49-F238E27FC236}">
                <a16:creationId xmlns:a16="http://schemas.microsoft.com/office/drawing/2014/main" id="{E95E52FF-93C5-8931-69E1-21E4F64CA2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33D3C6-BC6A-784F-E010-2B89B2C6DA24}"/>
              </a:ext>
            </a:extLst>
          </p:cNvPr>
          <p:cNvSpPr>
            <a:spLocks noGrp="1"/>
          </p:cNvSpPr>
          <p:nvPr>
            <p:ph type="sldNum" sz="quarter" idx="12"/>
          </p:nvPr>
        </p:nvSpPr>
        <p:spPr/>
        <p:txBody>
          <a:bodyPr/>
          <a:lstStyle/>
          <a:p>
            <a:fld id="{62A2B97A-A5AD-48CD-B867-AB699FDEA334}" type="slidenum">
              <a:rPr lang="en-US" smtClean="0"/>
              <a:t>‹#›</a:t>
            </a:fld>
            <a:endParaRPr lang="en-US" dirty="0"/>
          </a:p>
        </p:txBody>
      </p:sp>
    </p:spTree>
    <p:extLst>
      <p:ext uri="{BB962C8B-B14F-4D97-AF65-F5344CB8AC3E}">
        <p14:creationId xmlns:p14="http://schemas.microsoft.com/office/powerpoint/2010/main" val="324679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DCAFA-CF3B-1ADC-9A9B-C0D3C766E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02651F-D24D-8020-3AC3-76D8279C6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C9205-E7DA-9BC4-646D-B4282EBB5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CF541-09CA-4915-81D1-D3531467FDC6}" type="datetimeFigureOut">
              <a:rPr lang="en-US" smtClean="0"/>
              <a:t>3/22/2023</a:t>
            </a:fld>
            <a:endParaRPr lang="en-US" dirty="0"/>
          </a:p>
        </p:txBody>
      </p:sp>
      <p:sp>
        <p:nvSpPr>
          <p:cNvPr id="5" name="Footer Placeholder 4">
            <a:extLst>
              <a:ext uri="{FF2B5EF4-FFF2-40B4-BE49-F238E27FC236}">
                <a16:creationId xmlns:a16="http://schemas.microsoft.com/office/drawing/2014/main" id="{2769BA7F-39E7-2B73-48BF-BC2441933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02D226-10E1-516D-5B83-90B501D3C4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2B97A-A5AD-48CD-B867-AB699FDEA334}" type="slidenum">
              <a:rPr lang="en-US" smtClean="0"/>
              <a:t>‹#›</a:t>
            </a:fld>
            <a:endParaRPr lang="en-US" dirty="0"/>
          </a:p>
        </p:txBody>
      </p:sp>
    </p:spTree>
    <p:extLst>
      <p:ext uri="{BB962C8B-B14F-4D97-AF65-F5344CB8AC3E}">
        <p14:creationId xmlns:p14="http://schemas.microsoft.com/office/powerpoint/2010/main" val="2506585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8" Type="http://schemas.openxmlformats.org/officeDocument/2006/relationships/hyperlink" Target="https://hospicenews.com/2022/12/09/hospice-vbid-understanding-the-2023-program-modifications/" TargetMode="External"/><Relationship Id="rId3" Type="http://schemas.openxmlformats.org/officeDocument/2006/relationships/hyperlink" Target="https://hospicenews.com/2021/09/02/value-based-care-may-open-doors-to-hospice-among-underserved/" TargetMode="External"/><Relationship Id="rId7" Type="http://schemas.openxmlformats.org/officeDocument/2006/relationships/hyperlink" Target="https://view.officeapps.live.com/op/view.aspx?src=https%3A%2F%2Flmhpco.memberclicks.net%2Fassets%2Fhealthinequalities%2FCopy%2520of%2520LMHPCO%2520STAFFING-PATIENT%2520DIVERSITY%2520QAPI.xls&amp;wdOrigin=BROWSELINK" TargetMode="External"/><Relationship Id="rId2" Type="http://schemas.openxmlformats.org/officeDocument/2006/relationships/hyperlink" Target="https://doi.org/10.1111/hsc.12116" TargetMode="External"/><Relationship Id="rId1" Type="http://schemas.openxmlformats.org/officeDocument/2006/relationships/slideLayout" Target="../slideLayouts/slideLayout7.xml"/><Relationship Id="rId6" Type="http://schemas.openxmlformats.org/officeDocument/2006/relationships/hyperlink" Target="https://www.lmhpco.org/index.php?option=com_content&amp;view=article&amp;id=89:health-disparities&amp;catid=20:site-content&amp;Itemid=175" TargetMode="External"/><Relationship Id="rId5" Type="http://schemas.openxmlformats.org/officeDocument/2006/relationships/hyperlink" Target="https://www.cms.gov/files/document/cms-framework-health-equity.pdf" TargetMode="External"/><Relationship Id="rId4" Type="http://schemas.openxmlformats.org/officeDocument/2006/relationships/hyperlink" Target="https://www.federalregister.gov/documents/2021/01/25/2021-01753/advancing-racial-equity-and-support-for-underserved-communities-through-the-federal-governm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1BF2A-200E-A201-3290-D919AF8B5B48}"/>
              </a:ext>
            </a:extLst>
          </p:cNvPr>
          <p:cNvSpPr>
            <a:spLocks noGrp="1"/>
          </p:cNvSpPr>
          <p:nvPr>
            <p:ph type="ctrTitle"/>
          </p:nvPr>
        </p:nvSpPr>
        <p:spPr>
          <a:xfrm>
            <a:off x="838200" y="647593"/>
            <a:ext cx="4467792" cy="3060541"/>
          </a:xfrm>
        </p:spPr>
        <p:txBody>
          <a:bodyPr>
            <a:normAutofit/>
          </a:bodyPr>
          <a:lstStyle/>
          <a:p>
            <a:r>
              <a:rPr lang="en-US" sz="4200" b="1" dirty="0">
                <a:solidFill>
                  <a:srgbClr val="FFFFFF"/>
                </a:solidFill>
              </a:rPr>
              <a:t>A QAPI TOOL FOR ASSESSING EQUITY AND DIVERSITY IN HOSPICE</a:t>
            </a:r>
          </a:p>
        </p:txBody>
      </p:sp>
      <p:sp>
        <p:nvSpPr>
          <p:cNvPr id="3" name="Subtitle 2">
            <a:extLst>
              <a:ext uri="{FF2B5EF4-FFF2-40B4-BE49-F238E27FC236}">
                <a16:creationId xmlns:a16="http://schemas.microsoft.com/office/drawing/2014/main" id="{CBA1DA8A-4E02-4292-2E03-4F02CE5CBC86}"/>
              </a:ext>
            </a:extLst>
          </p:cNvPr>
          <p:cNvSpPr>
            <a:spLocks noGrp="1"/>
          </p:cNvSpPr>
          <p:nvPr>
            <p:ph type="subTitle" idx="1"/>
          </p:nvPr>
        </p:nvSpPr>
        <p:spPr>
          <a:xfrm>
            <a:off x="799914" y="4203885"/>
            <a:ext cx="4467792" cy="2410198"/>
          </a:xfrm>
        </p:spPr>
        <p:txBody>
          <a:bodyPr>
            <a:normAutofit fontScale="85000" lnSpcReduction="10000"/>
          </a:bodyPr>
          <a:lstStyle/>
          <a:p>
            <a:r>
              <a:rPr lang="en-US" b="1" dirty="0">
                <a:solidFill>
                  <a:schemeClr val="tx1">
                    <a:lumMod val="95000"/>
                    <a:lumOff val="5000"/>
                  </a:schemeClr>
                </a:solidFill>
              </a:rPr>
              <a:t>PRESENTED BY: </a:t>
            </a:r>
          </a:p>
          <a:p>
            <a:r>
              <a:rPr lang="en-US" dirty="0">
                <a:solidFill>
                  <a:srgbClr val="FFFFFF"/>
                </a:solidFill>
              </a:rPr>
              <a:t>TAMIRA CLARK, RN/BSN</a:t>
            </a:r>
          </a:p>
          <a:p>
            <a:r>
              <a:rPr lang="en-US" sz="1900" dirty="0">
                <a:solidFill>
                  <a:schemeClr val="tx1">
                    <a:lumMod val="95000"/>
                    <a:lumOff val="5000"/>
                  </a:schemeClr>
                </a:solidFill>
              </a:rPr>
              <a:t>DON, PASSAGES HOSPICE-NORTHEAST MONROE, LA</a:t>
            </a:r>
          </a:p>
          <a:p>
            <a:endParaRPr lang="en-US" dirty="0">
              <a:solidFill>
                <a:srgbClr val="FFFFFF"/>
              </a:solidFill>
            </a:endParaRPr>
          </a:p>
          <a:p>
            <a:r>
              <a:rPr lang="en-US" dirty="0">
                <a:solidFill>
                  <a:srgbClr val="FFFFFF"/>
                </a:solidFill>
              </a:rPr>
              <a:t>SANDY GRIFFIN, LPN</a:t>
            </a:r>
            <a:r>
              <a:rPr lang="en-US">
                <a:solidFill>
                  <a:srgbClr val="FFFFFF"/>
                </a:solidFill>
              </a:rPr>
              <a:t>/CHPLN/</a:t>
            </a:r>
            <a:r>
              <a:rPr lang="en-US" dirty="0">
                <a:solidFill>
                  <a:srgbClr val="FFFFFF"/>
                </a:solidFill>
              </a:rPr>
              <a:t>BSHA</a:t>
            </a:r>
          </a:p>
          <a:p>
            <a:r>
              <a:rPr lang="en-US" sz="1900" dirty="0">
                <a:solidFill>
                  <a:schemeClr val="tx1">
                    <a:lumMod val="95000"/>
                    <a:lumOff val="5000"/>
                  </a:schemeClr>
                </a:solidFill>
              </a:rPr>
              <a:t>COO/QA COORDINATOR, HOPE HEALTHCARE AND HOSPICE BC HOUMA, LA</a:t>
            </a:r>
          </a:p>
          <a:p>
            <a:endParaRPr lang="en-US" dirty="0">
              <a:solidFill>
                <a:srgbClr val="FFFFFF"/>
              </a:solidFill>
            </a:endParaRPr>
          </a:p>
          <a:p>
            <a:endParaRPr lang="en-US" dirty="0">
              <a:solidFill>
                <a:srgbClr val="FFFFFF"/>
              </a:solidFill>
            </a:endParaRPr>
          </a:p>
        </p:txBody>
      </p:sp>
      <p:pic>
        <p:nvPicPr>
          <p:cNvPr id="7" name="Graphic 6" descr="Group">
            <a:extLst>
              <a:ext uri="{FF2B5EF4-FFF2-40B4-BE49-F238E27FC236}">
                <a16:creationId xmlns:a16="http://schemas.microsoft.com/office/drawing/2014/main" id="{BDE785AC-B26D-EF72-FB18-DBABFB091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69504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6AAF4-30F2-C967-2413-E9741A74AC1D}"/>
              </a:ext>
            </a:extLst>
          </p:cNvPr>
          <p:cNvSpPr>
            <a:spLocks noGrp="1"/>
          </p:cNvSpPr>
          <p:nvPr>
            <p:ph type="title"/>
          </p:nvPr>
        </p:nvSpPr>
        <p:spPr>
          <a:xfrm>
            <a:off x="686834" y="1153572"/>
            <a:ext cx="3200400" cy="4461163"/>
          </a:xfrm>
        </p:spPr>
        <p:txBody>
          <a:bodyPr>
            <a:normAutofit fontScale="90000"/>
          </a:bodyPr>
          <a:lstStyle/>
          <a:p>
            <a:r>
              <a:rPr lang="en-US" dirty="0">
                <a:solidFill>
                  <a:srgbClr val="FFFFFF"/>
                </a:solidFill>
              </a:rPr>
              <a:t>HEALTH EQUITY IS TIED INTO THE EMERGING VALUE BASED INSURANCE DESIGN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D376BD9-9303-3FFF-AF14-E487361C5AA8}"/>
              </a:ext>
            </a:extLst>
          </p:cNvPr>
          <p:cNvSpPr>
            <a:spLocks noGrp="1"/>
          </p:cNvSpPr>
          <p:nvPr>
            <p:ph idx="1"/>
          </p:nvPr>
        </p:nvSpPr>
        <p:spPr>
          <a:xfrm>
            <a:off x="4447308" y="591344"/>
            <a:ext cx="6906491" cy="5697944"/>
          </a:xfrm>
        </p:spPr>
        <p:txBody>
          <a:bodyPr anchor="ctr">
            <a:normAutofit/>
          </a:bodyPr>
          <a:lstStyle/>
          <a:p>
            <a:endParaRPr lang="en-US" dirty="0"/>
          </a:p>
          <a:p>
            <a:endParaRPr lang="en-US" dirty="0"/>
          </a:p>
          <a:p>
            <a:endParaRPr lang="en-US" dirty="0"/>
          </a:p>
          <a:p>
            <a:r>
              <a:rPr lang="en-US" dirty="0"/>
              <a:t>Medicare Advantage Hospice Carve-In</a:t>
            </a:r>
          </a:p>
          <a:p>
            <a:pPr>
              <a:buFont typeface="Wingdings" panose="05000000000000000000" pitchFamily="2" charset="2"/>
              <a:buChar char="Ø"/>
            </a:pPr>
            <a:r>
              <a:rPr lang="en-US" sz="2000" dirty="0"/>
              <a:t>First Introduced in 2021</a:t>
            </a:r>
          </a:p>
          <a:p>
            <a:pPr>
              <a:buFont typeface="Wingdings" panose="05000000000000000000" pitchFamily="2" charset="2"/>
              <a:buChar char="Ø"/>
            </a:pPr>
            <a:r>
              <a:rPr lang="en-US" sz="2000" dirty="0"/>
              <a:t>Voluntary Program-ENROLLMENT HAS DOULBED SINCE 2021</a:t>
            </a:r>
          </a:p>
          <a:p>
            <a:pPr>
              <a:buFont typeface="Wingdings" panose="05000000000000000000" pitchFamily="2" charset="2"/>
              <a:buChar char="Ø"/>
            </a:pPr>
            <a:r>
              <a:rPr lang="en-US" sz="2000" dirty="0"/>
              <a:t>GIVES BENEFICIARIES INCENTIVES TO CHOOSE IN NETWORK PROVIDERS</a:t>
            </a:r>
          </a:p>
          <a:p>
            <a:r>
              <a:rPr lang="en-US" dirty="0"/>
              <a:t>Health Equity Incubation Program</a:t>
            </a:r>
          </a:p>
          <a:p>
            <a:pPr>
              <a:buFont typeface="Wingdings" panose="05000000000000000000" pitchFamily="2" charset="2"/>
              <a:buChar char="Ø"/>
            </a:pPr>
            <a:r>
              <a:rPr lang="en-US" sz="2000" dirty="0"/>
              <a:t>Participating MAOs will prepare health equity plans detailing how they will address disparities and outcomes</a:t>
            </a:r>
          </a:p>
          <a:p>
            <a:pPr>
              <a:buFont typeface="Wingdings" panose="05000000000000000000" pitchFamily="2" charset="2"/>
              <a:buChar char="Ø"/>
            </a:pPr>
            <a:r>
              <a:rPr lang="en-US" sz="2000" dirty="0"/>
              <a:t>Designed to identify and implement best practices for health equity and building and evidence base for quality improvement</a:t>
            </a:r>
          </a:p>
          <a:p>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10752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987FF1-6717-57CB-9CA6-F72590F6E1D7}"/>
              </a:ext>
            </a:extLst>
          </p:cNvPr>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USING Z CODES TO REPORT/ANALYZE SDOH</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E554AE7-8E18-488A-F399-AE8573D9B642}"/>
              </a:ext>
            </a:extLst>
          </p:cNvPr>
          <p:cNvSpPr>
            <a:spLocks noGrp="1"/>
          </p:cNvSpPr>
          <p:nvPr>
            <p:ph type="subTitle" idx="1"/>
          </p:nvPr>
        </p:nvSpPr>
        <p:spPr>
          <a:xfrm>
            <a:off x="4285397" y="4960961"/>
            <a:ext cx="7055893" cy="1078054"/>
          </a:xfrm>
        </p:spPr>
        <p:txBody>
          <a:bodyPr>
            <a:normAutofit/>
          </a:bodyPr>
          <a:lstStyle/>
          <a:p>
            <a:pPr algn="l"/>
            <a:r>
              <a:rPr lang="en-US" dirty="0">
                <a:solidFill>
                  <a:srgbClr val="FFFFFF"/>
                </a:solidFill>
              </a:rPr>
              <a:t>(SOCIAL DETERMINENTS OF HEALTH)</a:t>
            </a:r>
          </a:p>
        </p:txBody>
      </p:sp>
    </p:spTree>
    <p:extLst>
      <p:ext uri="{BB962C8B-B14F-4D97-AF65-F5344CB8AC3E}">
        <p14:creationId xmlns:p14="http://schemas.microsoft.com/office/powerpoint/2010/main" val="166334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76AF-6AAF-0935-589B-F3FA0350F6F0}"/>
              </a:ext>
            </a:extLst>
          </p:cNvPr>
          <p:cNvSpPr>
            <a:spLocks noGrp="1"/>
          </p:cNvSpPr>
          <p:nvPr>
            <p:ph type="title"/>
          </p:nvPr>
        </p:nvSpPr>
        <p:spPr/>
        <p:txBody>
          <a:bodyPr/>
          <a:lstStyle/>
          <a:p>
            <a:pPr algn="ctr"/>
            <a:r>
              <a:rPr lang="en-US" dirty="0"/>
              <a:t>EXAMPLES OF SDOH Z CODES</a:t>
            </a:r>
          </a:p>
        </p:txBody>
      </p:sp>
      <p:pic>
        <p:nvPicPr>
          <p:cNvPr id="5" name="Content Placeholder 4">
            <a:extLst>
              <a:ext uri="{FF2B5EF4-FFF2-40B4-BE49-F238E27FC236}">
                <a16:creationId xmlns:a16="http://schemas.microsoft.com/office/drawing/2014/main" id="{5B970D54-A415-88E0-8DC3-56EEE45B5984}"/>
              </a:ext>
            </a:extLst>
          </p:cNvPr>
          <p:cNvPicPr>
            <a:picLocks noGrp="1" noChangeAspect="1"/>
          </p:cNvPicPr>
          <p:nvPr>
            <p:ph idx="1"/>
          </p:nvPr>
        </p:nvPicPr>
        <p:blipFill>
          <a:blip r:embed="rId2"/>
          <a:stretch>
            <a:fillRect/>
          </a:stretch>
        </p:blipFill>
        <p:spPr>
          <a:xfrm>
            <a:off x="1717287" y="1690688"/>
            <a:ext cx="8274205" cy="5167312"/>
          </a:xfrm>
        </p:spPr>
      </p:pic>
    </p:spTree>
    <p:extLst>
      <p:ext uri="{BB962C8B-B14F-4D97-AF65-F5344CB8AC3E}">
        <p14:creationId xmlns:p14="http://schemas.microsoft.com/office/powerpoint/2010/main" val="355238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41A5AE-FF8F-54B1-E308-E22D57D036F4}"/>
              </a:ext>
            </a:extLst>
          </p:cNvPr>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USING Z CODES TO REPORT SDOH DATA</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6C5DF03A-4E20-E360-5656-A39CF7FAD2C4}"/>
              </a:ext>
            </a:extLst>
          </p:cNvPr>
          <p:cNvSpPr>
            <a:spLocks noGrp="1"/>
          </p:cNvSpPr>
          <p:nvPr>
            <p:ph type="subTitle" idx="1"/>
          </p:nvPr>
        </p:nvSpPr>
        <p:spPr>
          <a:xfrm>
            <a:off x="4285397" y="4960961"/>
            <a:ext cx="7055893" cy="1078054"/>
          </a:xfrm>
        </p:spPr>
        <p:txBody>
          <a:bodyPr>
            <a:normAutofit/>
          </a:bodyPr>
          <a:lstStyle/>
          <a:p>
            <a:pPr algn="l"/>
            <a:r>
              <a:rPr lang="en-US" dirty="0">
                <a:solidFill>
                  <a:srgbClr val="FFFFFF"/>
                </a:solidFill>
              </a:rPr>
              <a:t>(SOCIAL DETERMINENTS OF HEALTH)</a:t>
            </a:r>
          </a:p>
        </p:txBody>
      </p:sp>
      <p:pic>
        <p:nvPicPr>
          <p:cNvPr id="5" name="Picture 4" descr="Diagram&#10;&#10;Description automatically generated">
            <a:extLst>
              <a:ext uri="{FF2B5EF4-FFF2-40B4-BE49-F238E27FC236}">
                <a16:creationId xmlns:a16="http://schemas.microsoft.com/office/drawing/2014/main" id="{559542AA-140B-E85E-A282-2F69CFDF2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025" y="80962"/>
            <a:ext cx="5695950" cy="6696075"/>
          </a:xfrm>
          <a:prstGeom prst="rect">
            <a:avLst/>
          </a:prstGeom>
        </p:spPr>
      </p:pic>
    </p:spTree>
    <p:extLst>
      <p:ext uri="{BB962C8B-B14F-4D97-AF65-F5344CB8AC3E}">
        <p14:creationId xmlns:p14="http://schemas.microsoft.com/office/powerpoint/2010/main" val="18733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Diagram&#10;&#10;Description automatically generated">
            <a:extLst>
              <a:ext uri="{FF2B5EF4-FFF2-40B4-BE49-F238E27FC236}">
                <a16:creationId xmlns:a16="http://schemas.microsoft.com/office/drawing/2014/main" id="{18AD8F04-2901-1D2C-7BA4-951E7DAF6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662" y="457200"/>
            <a:ext cx="5408676" cy="5943600"/>
          </a:xfrm>
          <a:prstGeom prst="rect">
            <a:avLst/>
          </a:prstGeom>
        </p:spPr>
      </p:pic>
    </p:spTree>
    <p:extLst>
      <p:ext uri="{BB962C8B-B14F-4D97-AF65-F5344CB8AC3E}">
        <p14:creationId xmlns:p14="http://schemas.microsoft.com/office/powerpoint/2010/main" val="388292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with low confidence">
            <a:extLst>
              <a:ext uri="{FF2B5EF4-FFF2-40B4-BE49-F238E27FC236}">
                <a16:creationId xmlns:a16="http://schemas.microsoft.com/office/drawing/2014/main" id="{8607ED44-0092-1B00-02A7-65668C2AC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198" y="643467"/>
            <a:ext cx="2771604"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137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522AFA-FCC8-F1CE-049D-115F70DC93D8}"/>
              </a:ext>
            </a:extLst>
          </p:cNvPr>
          <p:cNvSpPr>
            <a:spLocks noGrp="1"/>
          </p:cNvSpPr>
          <p:nvPr>
            <p:ph type="ctrTitle"/>
          </p:nvPr>
        </p:nvSpPr>
        <p:spPr>
          <a:xfrm>
            <a:off x="4162567" y="818984"/>
            <a:ext cx="6714699" cy="3178689"/>
          </a:xfrm>
        </p:spPr>
        <p:txBody>
          <a:bodyPr>
            <a:normAutofit/>
          </a:bodyPr>
          <a:lstStyle/>
          <a:p>
            <a:pPr algn="l"/>
            <a:r>
              <a:rPr lang="en-US" sz="4400" dirty="0">
                <a:solidFill>
                  <a:srgbClr val="FFFFFF"/>
                </a:solidFill>
              </a:rPr>
              <a:t>HOW DOES THE RACIAL MAKEUP OF YOUR PATIENT POPULATION COMPARE TO THE COMMUNITY YOU SERVE?</a:t>
            </a:r>
          </a:p>
        </p:txBody>
      </p:sp>
      <p:sp>
        <p:nvSpPr>
          <p:cNvPr id="21" name="Rectangle 2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70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0845E81-05E4-790C-8096-374A456FFD02}"/>
              </a:ext>
            </a:extLst>
          </p:cNvPr>
          <p:cNvSpPr>
            <a:spLocks noGrp="1"/>
          </p:cNvSpPr>
          <p:nvPr>
            <p:ph type="title"/>
          </p:nvPr>
        </p:nvSpPr>
        <p:spPr>
          <a:xfrm>
            <a:off x="838200" y="365125"/>
            <a:ext cx="10515600" cy="1325563"/>
          </a:xfrm>
        </p:spPr>
        <p:txBody>
          <a:bodyPr>
            <a:normAutofit/>
          </a:bodyPr>
          <a:lstStyle/>
          <a:p>
            <a:r>
              <a:rPr lang="en-US" sz="5400" dirty="0"/>
              <a:t>Patient Diversity Assessment</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90BD231C-6374-8879-D3D4-FFE4536A29EA}"/>
              </a:ext>
            </a:extLst>
          </p:cNvPr>
          <p:cNvSpPr>
            <a:spLocks noGrp="1"/>
          </p:cNvSpPr>
          <p:nvPr>
            <p:ph idx="1"/>
          </p:nvPr>
        </p:nvSpPr>
        <p:spPr>
          <a:xfrm>
            <a:off x="838200" y="1929384"/>
            <a:ext cx="10515600" cy="4251960"/>
          </a:xfrm>
        </p:spPr>
        <p:txBody>
          <a:bodyPr>
            <a:normAutofit/>
          </a:bodyPr>
          <a:lstStyle/>
          <a:p>
            <a:endParaRPr lang="en-US" sz="2200" dirty="0"/>
          </a:p>
          <a:p>
            <a:r>
              <a:rPr lang="en-US" sz="2200" dirty="0"/>
              <a:t>Using the Patient Diversity assessment Tool to assess your agency.</a:t>
            </a:r>
          </a:p>
          <a:p>
            <a:r>
              <a:rPr lang="en-US" sz="2200" dirty="0"/>
              <a:t>The first step is to gather data on your population of patients served in your agency for the last 12 months. You need to be able to separate this data by race. Most EMR’s should have a report for this. Admissions with demographic data should get the data needed in most cases. </a:t>
            </a:r>
          </a:p>
          <a:p>
            <a:endParaRPr lang="en-US" sz="2200" dirty="0"/>
          </a:p>
        </p:txBody>
      </p:sp>
    </p:spTree>
    <p:extLst>
      <p:ext uri="{BB962C8B-B14F-4D97-AF65-F5344CB8AC3E}">
        <p14:creationId xmlns:p14="http://schemas.microsoft.com/office/powerpoint/2010/main" val="303554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02AF17-1FDD-E886-10F2-F15D31846FE9}"/>
              </a:ext>
            </a:extLst>
          </p:cNvPr>
          <p:cNvSpPr>
            <a:spLocks noGrp="1"/>
          </p:cNvSpPr>
          <p:nvPr>
            <p:ph type="title"/>
          </p:nvPr>
        </p:nvSpPr>
        <p:spPr>
          <a:xfrm>
            <a:off x="841248" y="548640"/>
            <a:ext cx="3600860" cy="5431536"/>
          </a:xfrm>
        </p:spPr>
        <p:txBody>
          <a:bodyPr>
            <a:normAutofit/>
          </a:bodyPr>
          <a:lstStyle/>
          <a:p>
            <a:r>
              <a:rPr lang="en-US" sz="5400" dirty="0"/>
              <a:t>Patient Diversity Assessment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6E6F60-7041-E8E8-FD28-3CBDBC025DF3}"/>
              </a:ext>
            </a:extLst>
          </p:cNvPr>
          <p:cNvSpPr>
            <a:spLocks noGrp="1"/>
          </p:cNvSpPr>
          <p:nvPr>
            <p:ph idx="1"/>
          </p:nvPr>
        </p:nvSpPr>
        <p:spPr>
          <a:xfrm>
            <a:off x="5126418" y="552091"/>
            <a:ext cx="6224335" cy="5431536"/>
          </a:xfrm>
        </p:spPr>
        <p:txBody>
          <a:bodyPr anchor="ctr">
            <a:normAutofit/>
          </a:bodyPr>
          <a:lstStyle/>
          <a:p>
            <a:r>
              <a:rPr lang="en-US" sz="2200" dirty="0"/>
              <a:t>After gathering 12 months of data, it should be filtered by race, and totals for admits in each category of race noted. </a:t>
            </a:r>
          </a:p>
          <a:p>
            <a:r>
              <a:rPr lang="en-US" sz="2200" dirty="0"/>
              <a:t>Next, take the total number of patients your agency admitted in that same 12-month period and divide it into the number of patients admitted for each race. </a:t>
            </a:r>
          </a:p>
          <a:p>
            <a:r>
              <a:rPr lang="en-US" sz="2200" dirty="0"/>
              <a:t>This will give you the percentage by race you admitted in each category.</a:t>
            </a:r>
          </a:p>
        </p:txBody>
      </p:sp>
    </p:spTree>
    <p:extLst>
      <p:ext uri="{BB962C8B-B14F-4D97-AF65-F5344CB8AC3E}">
        <p14:creationId xmlns:p14="http://schemas.microsoft.com/office/powerpoint/2010/main" val="924366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a:extLst>
              <a:ext uri="{FF2B5EF4-FFF2-40B4-BE49-F238E27FC236}">
                <a16:creationId xmlns:a16="http://schemas.microsoft.com/office/drawing/2014/main" id="{2177B4C5-F7E7-2D49-6435-2D72906D4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378" y="457200"/>
            <a:ext cx="9989243" cy="5943600"/>
          </a:xfrm>
          <a:prstGeom prst="rect">
            <a:avLst/>
          </a:prstGeom>
        </p:spPr>
      </p:pic>
    </p:spTree>
    <p:extLst>
      <p:ext uri="{BB962C8B-B14F-4D97-AF65-F5344CB8AC3E}">
        <p14:creationId xmlns:p14="http://schemas.microsoft.com/office/powerpoint/2010/main" val="409260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with medium confidence">
            <a:extLst>
              <a:ext uri="{FF2B5EF4-FFF2-40B4-BE49-F238E27FC236}">
                <a16:creationId xmlns:a16="http://schemas.microsoft.com/office/drawing/2014/main" id="{31C2D70D-C5BF-D1A0-C60C-E5F08EEC2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576" y="457200"/>
            <a:ext cx="8400848" cy="5943600"/>
          </a:xfrm>
          <a:prstGeom prst="rect">
            <a:avLst/>
          </a:prstGeom>
        </p:spPr>
      </p:pic>
    </p:spTree>
    <p:extLst>
      <p:ext uri="{BB962C8B-B14F-4D97-AF65-F5344CB8AC3E}">
        <p14:creationId xmlns:p14="http://schemas.microsoft.com/office/powerpoint/2010/main" val="230570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AB481AE-A3C9-89C5-C850-EC7D9F70CF85}"/>
              </a:ext>
            </a:extLst>
          </p:cNvPr>
          <p:cNvGraphicFramePr>
            <a:graphicFrameLocks noChangeAspect="1"/>
          </p:cNvGraphicFramePr>
          <p:nvPr>
            <p:extLst>
              <p:ext uri="{D42A27DB-BD31-4B8C-83A1-F6EECF244321}">
                <p14:modId xmlns:p14="http://schemas.microsoft.com/office/powerpoint/2010/main" val="1534366129"/>
              </p:ext>
            </p:extLst>
          </p:nvPr>
        </p:nvGraphicFramePr>
        <p:xfrm>
          <a:off x="5481638" y="3232150"/>
          <a:ext cx="1228725" cy="390525"/>
        </p:xfrm>
        <a:graphic>
          <a:graphicData uri="http://schemas.openxmlformats.org/presentationml/2006/ole">
            <mc:AlternateContent xmlns:mc="http://schemas.openxmlformats.org/markup-compatibility/2006">
              <mc:Choice xmlns:v="urn:schemas-microsoft-com:vml" Requires="v">
                <p:oleObj name="Worksheet" r:id="rId2" imgW="1228775" imgH="390348" progId="Excel.Sheet.12">
                  <p:embed/>
                </p:oleObj>
              </mc:Choice>
              <mc:Fallback>
                <p:oleObj name="Worksheet" r:id="rId2" imgW="1228775" imgH="390348" progId="Excel.Sheet.12">
                  <p:embed/>
                  <p:pic>
                    <p:nvPicPr>
                      <p:cNvPr id="0" name=""/>
                      <p:cNvPicPr/>
                      <p:nvPr/>
                    </p:nvPicPr>
                    <p:blipFill>
                      <a:blip r:embed="rId3"/>
                      <a:stretch>
                        <a:fillRect/>
                      </a:stretch>
                    </p:blipFill>
                    <p:spPr>
                      <a:xfrm>
                        <a:off x="5481638" y="3232150"/>
                        <a:ext cx="1228725" cy="390525"/>
                      </a:xfrm>
                      <a:prstGeom prst="rect">
                        <a:avLst/>
                      </a:prstGeom>
                    </p:spPr>
                  </p:pic>
                </p:oleObj>
              </mc:Fallback>
            </mc:AlternateContent>
          </a:graphicData>
        </a:graphic>
      </p:graphicFrame>
      <p:pic>
        <p:nvPicPr>
          <p:cNvPr id="4" name="Picture 3" descr="Table&#10;&#10;Description automatically generated">
            <a:extLst>
              <a:ext uri="{FF2B5EF4-FFF2-40B4-BE49-F238E27FC236}">
                <a16:creationId xmlns:a16="http://schemas.microsoft.com/office/drawing/2014/main" id="{CB514A7F-51C1-EFC2-9F36-384B4EA34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350" y="276225"/>
            <a:ext cx="8877300" cy="6305550"/>
          </a:xfrm>
          <a:prstGeom prst="rect">
            <a:avLst/>
          </a:prstGeom>
        </p:spPr>
      </p:pic>
    </p:spTree>
    <p:extLst>
      <p:ext uri="{BB962C8B-B14F-4D97-AF65-F5344CB8AC3E}">
        <p14:creationId xmlns:p14="http://schemas.microsoft.com/office/powerpoint/2010/main" val="404599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0571C6-77DC-8358-4187-36660229E300}"/>
              </a:ext>
            </a:extLst>
          </p:cNvPr>
          <p:cNvSpPr>
            <a:spLocks noGrp="1"/>
          </p:cNvSpPr>
          <p:nvPr>
            <p:ph type="title"/>
          </p:nvPr>
        </p:nvSpPr>
        <p:spPr>
          <a:xfrm>
            <a:off x="838200" y="365125"/>
            <a:ext cx="10515600" cy="1325563"/>
          </a:xfrm>
        </p:spPr>
        <p:txBody>
          <a:bodyPr>
            <a:normAutofit/>
          </a:bodyPr>
          <a:lstStyle/>
          <a:p>
            <a:r>
              <a:rPr lang="en-US" sz="5400" dirty="0"/>
              <a:t>Patient Diversity Assessment</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0811D69-9D6A-96F2-57D7-D968AAF3D56F}"/>
              </a:ext>
            </a:extLst>
          </p:cNvPr>
          <p:cNvGraphicFramePr>
            <a:graphicFrameLocks noGrp="1"/>
          </p:cNvGraphicFramePr>
          <p:nvPr>
            <p:ph idx="1"/>
            <p:extLst>
              <p:ext uri="{D42A27DB-BD31-4B8C-83A1-F6EECF244321}">
                <p14:modId xmlns:p14="http://schemas.microsoft.com/office/powerpoint/2010/main" val="324277467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87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4075918-FE51-944D-8F1D-396C39F0A205}"/>
              </a:ext>
            </a:extLst>
          </p:cNvPr>
          <p:cNvSpPr>
            <a:spLocks noGrp="1"/>
          </p:cNvSpPr>
          <p:nvPr>
            <p:ph type="ctrTitle"/>
          </p:nvPr>
        </p:nvSpPr>
        <p:spPr>
          <a:xfrm>
            <a:off x="118752" y="2767106"/>
            <a:ext cx="3919851" cy="3071906"/>
          </a:xfrm>
        </p:spPr>
        <p:txBody>
          <a:bodyPr anchor="t">
            <a:normAutofit/>
          </a:bodyPr>
          <a:lstStyle/>
          <a:p>
            <a:r>
              <a:rPr lang="en-US" sz="4000" dirty="0">
                <a:solidFill>
                  <a:srgbClr val="FFFFFF"/>
                </a:solidFill>
              </a:rPr>
              <a:t>HOW TO USE THE STAFFING EQUITY/DIVERSITY QAPI TOOL</a:t>
            </a:r>
          </a:p>
        </p:txBody>
      </p:sp>
      <p:pic>
        <p:nvPicPr>
          <p:cNvPr id="4" name="Picture 3" descr="Stick figure families holding hands">
            <a:extLst>
              <a:ext uri="{FF2B5EF4-FFF2-40B4-BE49-F238E27FC236}">
                <a16:creationId xmlns:a16="http://schemas.microsoft.com/office/drawing/2014/main" id="{A54065AF-D2FF-5C4D-2EE3-F5C44B419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3" y="17819"/>
            <a:ext cx="8034645" cy="6858000"/>
          </a:xfrm>
          <a:prstGeom prst="rect">
            <a:avLst/>
          </a:prstGeom>
        </p:spPr>
      </p:pic>
    </p:spTree>
    <p:extLst>
      <p:ext uri="{BB962C8B-B14F-4D97-AF65-F5344CB8AC3E}">
        <p14:creationId xmlns:p14="http://schemas.microsoft.com/office/powerpoint/2010/main" val="231287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a:extLst>
              <a:ext uri="{FF2B5EF4-FFF2-40B4-BE49-F238E27FC236}">
                <a16:creationId xmlns:a16="http://schemas.microsoft.com/office/drawing/2014/main" id="{6B9401A0-1608-69CE-F97F-8C453FD6F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36" y="457200"/>
            <a:ext cx="8312727" cy="5943600"/>
          </a:xfrm>
          <a:prstGeom prst="rect">
            <a:avLst/>
          </a:prstGeom>
        </p:spPr>
      </p:pic>
    </p:spTree>
    <p:extLst>
      <p:ext uri="{BB962C8B-B14F-4D97-AF65-F5344CB8AC3E}">
        <p14:creationId xmlns:p14="http://schemas.microsoft.com/office/powerpoint/2010/main" val="155514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1FE236-B18F-1773-5869-F33F460EFDE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BARRIERS TO STAFFING DIVERSITY</a:t>
            </a:r>
          </a:p>
        </p:txBody>
      </p:sp>
      <p:graphicFrame>
        <p:nvGraphicFramePr>
          <p:cNvPr id="5" name="Content Placeholder 2">
            <a:extLst>
              <a:ext uri="{FF2B5EF4-FFF2-40B4-BE49-F238E27FC236}">
                <a16:creationId xmlns:a16="http://schemas.microsoft.com/office/drawing/2014/main" id="{1B0BF0E8-3D1B-1B1F-4B40-0B34C8B80897}"/>
              </a:ext>
            </a:extLst>
          </p:cNvPr>
          <p:cNvGraphicFramePr>
            <a:graphicFrameLocks noGrp="1"/>
          </p:cNvGraphicFramePr>
          <p:nvPr>
            <p:ph idx="1"/>
            <p:extLst>
              <p:ext uri="{D42A27DB-BD31-4B8C-83A1-F6EECF244321}">
                <p14:modId xmlns:p14="http://schemas.microsoft.com/office/powerpoint/2010/main" val="34108080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533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4BBCE1-E301-7B62-8080-6CCF2CBF617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SOLUTIONS</a:t>
            </a:r>
          </a:p>
        </p:txBody>
      </p:sp>
      <p:graphicFrame>
        <p:nvGraphicFramePr>
          <p:cNvPr id="5" name="Content Placeholder 2">
            <a:extLst>
              <a:ext uri="{FF2B5EF4-FFF2-40B4-BE49-F238E27FC236}">
                <a16:creationId xmlns:a16="http://schemas.microsoft.com/office/drawing/2014/main" id="{31540551-2680-F112-DC98-C3EACE0C3792}"/>
              </a:ext>
            </a:extLst>
          </p:cNvPr>
          <p:cNvGraphicFramePr>
            <a:graphicFrameLocks noGrp="1"/>
          </p:cNvGraphicFramePr>
          <p:nvPr>
            <p:ph idx="1"/>
            <p:extLst>
              <p:ext uri="{D42A27DB-BD31-4B8C-83A1-F6EECF244321}">
                <p14:modId xmlns:p14="http://schemas.microsoft.com/office/powerpoint/2010/main" val="42470764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0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C8F545-FF37-0408-13FC-8959ACBFBA1C}"/>
              </a:ext>
            </a:extLst>
          </p:cNvPr>
          <p:cNvSpPr>
            <a:spLocks noGrp="1"/>
          </p:cNvSpPr>
          <p:nvPr>
            <p:ph type="title"/>
          </p:nvPr>
        </p:nvSpPr>
        <p:spPr>
          <a:xfrm>
            <a:off x="838200" y="365125"/>
            <a:ext cx="10515600" cy="1325563"/>
          </a:xfrm>
        </p:spPr>
        <p:txBody>
          <a:bodyPr>
            <a:normAutofit fontScale="90000"/>
          </a:bodyPr>
          <a:lstStyle/>
          <a:p>
            <a:pPr algn="ctr"/>
            <a:r>
              <a:rPr lang="en-US" sz="5400" dirty="0"/>
              <a:t>Benefits of Improving Service in Underserved Communities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DFD769DB-0CCB-2AE7-056F-0F99704D190E}"/>
              </a:ext>
            </a:extLst>
          </p:cNvPr>
          <p:cNvGraphicFramePr>
            <a:graphicFrameLocks noGrp="1"/>
          </p:cNvGraphicFramePr>
          <p:nvPr>
            <p:ph idx="1"/>
            <p:extLst>
              <p:ext uri="{D42A27DB-BD31-4B8C-83A1-F6EECF244321}">
                <p14:modId xmlns:p14="http://schemas.microsoft.com/office/powerpoint/2010/main" val="39939810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79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1992E7-163C-C0D3-9672-A9C5FCE54236}"/>
              </a:ext>
            </a:extLst>
          </p:cNvPr>
          <p:cNvSpPr>
            <a:spLocks noGrp="1"/>
          </p:cNvSpPr>
          <p:nvPr>
            <p:ph type="title"/>
          </p:nvPr>
        </p:nvSpPr>
        <p:spPr>
          <a:xfrm>
            <a:off x="635000" y="640823"/>
            <a:ext cx="3418659" cy="5583148"/>
          </a:xfrm>
        </p:spPr>
        <p:txBody>
          <a:bodyPr anchor="ctr">
            <a:normAutofit/>
          </a:bodyPr>
          <a:lstStyle/>
          <a:p>
            <a:r>
              <a:rPr lang="en-US" sz="5400" dirty="0"/>
              <a:t>Barriers to Providing Services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E025824-4A1A-2719-7E56-7D49112E47DA}"/>
              </a:ext>
            </a:extLst>
          </p:cNvPr>
          <p:cNvGraphicFramePr>
            <a:graphicFrameLocks noGrp="1"/>
          </p:cNvGraphicFramePr>
          <p:nvPr>
            <p:ph idx="1"/>
            <p:extLst>
              <p:ext uri="{D42A27DB-BD31-4B8C-83A1-F6EECF244321}">
                <p14:modId xmlns:p14="http://schemas.microsoft.com/office/powerpoint/2010/main" val="3795065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69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4E088D-6C3F-0AD4-5AFF-2C265EA99E15}"/>
              </a:ext>
            </a:extLst>
          </p:cNvPr>
          <p:cNvSpPr>
            <a:spLocks noGrp="1"/>
          </p:cNvSpPr>
          <p:nvPr>
            <p:ph type="title"/>
          </p:nvPr>
        </p:nvSpPr>
        <p:spPr>
          <a:xfrm>
            <a:off x="838200" y="365125"/>
            <a:ext cx="10515600" cy="1325563"/>
          </a:xfrm>
        </p:spPr>
        <p:txBody>
          <a:bodyPr>
            <a:normAutofit/>
          </a:bodyPr>
          <a:lstStyle/>
          <a:p>
            <a:r>
              <a:rPr lang="en-US" sz="5400" dirty="0"/>
              <a:t>Solutions to Barriers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68B8554-A65D-5294-3118-11D1BADB813A}"/>
              </a:ext>
            </a:extLst>
          </p:cNvPr>
          <p:cNvGraphicFramePr>
            <a:graphicFrameLocks noGrp="1"/>
          </p:cNvGraphicFramePr>
          <p:nvPr>
            <p:ph idx="1"/>
            <p:extLst>
              <p:ext uri="{D42A27DB-BD31-4B8C-83A1-F6EECF244321}">
                <p14:modId xmlns:p14="http://schemas.microsoft.com/office/powerpoint/2010/main" val="944071784"/>
              </p:ext>
            </p:extLst>
          </p:nvPr>
        </p:nvGraphicFramePr>
        <p:xfrm>
          <a:off x="838200" y="2228087"/>
          <a:ext cx="10515600" cy="44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65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764ACF5-E48E-1D9B-670B-7A0697EE0F86}"/>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REFERENCES</a:t>
            </a:r>
          </a:p>
        </p:txBody>
      </p:sp>
      <p:sp>
        <p:nvSpPr>
          <p:cNvPr id="5" name="TextBox 4">
            <a:extLst>
              <a:ext uri="{FF2B5EF4-FFF2-40B4-BE49-F238E27FC236}">
                <a16:creationId xmlns:a16="http://schemas.microsoft.com/office/drawing/2014/main" id="{BC6D8EB6-EC17-2E64-6DA3-2755A35BBE75}"/>
              </a:ext>
            </a:extLst>
          </p:cNvPr>
          <p:cNvSpPr txBox="1"/>
          <p:nvPr/>
        </p:nvSpPr>
        <p:spPr>
          <a:xfrm>
            <a:off x="4810259" y="649480"/>
            <a:ext cx="6555347" cy="6063554"/>
          </a:xfrm>
          <a:prstGeom prst="rect">
            <a:avLst/>
          </a:prstGeom>
        </p:spPr>
        <p:txBody>
          <a:bodyPr vert="horz" lIns="91440" tIns="45720" rIns="91440" bIns="45720" rtlCol="0" anchor="ctr">
            <a:normAutofit/>
          </a:bodyPr>
          <a:lstStyle/>
          <a:p>
            <a:pPr marL="228600" indent="-228600">
              <a:lnSpc>
                <a:spcPct val="90000"/>
              </a:lnSpc>
              <a:buFont typeface="Arial" panose="020B0604020202020204" pitchFamily="34" charset="0"/>
              <a:buChar char="•"/>
            </a:pPr>
            <a:endParaRPr lang="en-US" sz="1700" dirty="0">
              <a:effectLst/>
            </a:endParaRPr>
          </a:p>
          <a:p>
            <a:pPr marL="457200" indent="-228600">
              <a:lnSpc>
                <a:spcPct val="90000"/>
              </a:lnSpc>
              <a:buFont typeface="Arial" panose="020B0604020202020204" pitchFamily="34" charset="0"/>
              <a:buChar char="•"/>
            </a:pPr>
            <a:r>
              <a:rPr lang="en-US" sz="1400" dirty="0">
                <a:effectLst/>
              </a:rPr>
              <a:t>Greenwood, N., Habibi, R., Smith, R., &amp; Manthorpe, J. (2014). Barriers to access and minority ethnic carers’ satisfaction with social care services in the community: a systematic review of qualitative and quantitative literature. </a:t>
            </a:r>
            <a:r>
              <a:rPr lang="en-US" sz="1400" i="1" dirty="0">
                <a:effectLst/>
              </a:rPr>
              <a:t>Health &amp; Social Care in the Community</a:t>
            </a:r>
            <a:r>
              <a:rPr lang="en-US" sz="1400" dirty="0">
                <a:effectLst/>
              </a:rPr>
              <a:t>, </a:t>
            </a:r>
            <a:r>
              <a:rPr lang="en-US" sz="1400" i="1" dirty="0">
                <a:effectLst/>
              </a:rPr>
              <a:t>23</a:t>
            </a:r>
            <a:r>
              <a:rPr lang="en-US" sz="1400" dirty="0">
                <a:effectLst/>
              </a:rPr>
              <a:t>(1), 64–78. </a:t>
            </a:r>
            <a:r>
              <a:rPr lang="en-US" sz="1400" dirty="0">
                <a:effectLst/>
                <a:hlinkClick r:id="rId2"/>
              </a:rPr>
              <a:t>https://doi.org/10.1111/hsc.12116</a:t>
            </a:r>
            <a:endParaRPr lang="en-US" sz="1400" dirty="0">
              <a:effectLst/>
            </a:endParaRPr>
          </a:p>
          <a:p>
            <a:pPr marL="228600">
              <a:lnSpc>
                <a:spcPct val="90000"/>
              </a:lnSpc>
            </a:pPr>
            <a:endParaRPr lang="en-US" sz="1400" dirty="0">
              <a:effectLst/>
            </a:endParaRPr>
          </a:p>
          <a:p>
            <a:pPr marL="457200" indent="-228600">
              <a:lnSpc>
                <a:spcPct val="90000"/>
              </a:lnSpc>
              <a:buFont typeface="Arial" panose="020B0604020202020204" pitchFamily="34" charset="0"/>
              <a:buChar char="•"/>
            </a:pPr>
            <a:r>
              <a:rPr lang="en-US" sz="1400" dirty="0">
                <a:effectLst/>
              </a:rPr>
              <a:t>Vossel, H. (2021, September 2). </a:t>
            </a:r>
            <a:r>
              <a:rPr lang="en-US" sz="1400" i="1" dirty="0">
                <a:effectLst/>
              </a:rPr>
              <a:t>Value-Based care may open doors to hospice among underserved</a:t>
            </a:r>
            <a:r>
              <a:rPr lang="en-US" sz="1400" dirty="0">
                <a:effectLst/>
              </a:rPr>
              <a:t>. Hospice News. </a:t>
            </a:r>
            <a:r>
              <a:rPr lang="en-US" sz="1400" dirty="0">
                <a:effectLst/>
                <a:hlinkClick r:id="rId3"/>
              </a:rPr>
              <a:t>https://hospicenews.com/2021/09/02/value-based-care-may-open-doors-to-hospice-among-underserved/</a:t>
            </a:r>
            <a:endParaRPr lang="en-US" sz="1400" dirty="0">
              <a:effectLst/>
            </a:endParaRPr>
          </a:p>
          <a:p>
            <a:pPr marL="0" marR="0" indent="-228600">
              <a:lnSpc>
                <a:spcPct val="90000"/>
              </a:lnSpc>
              <a:spcBef>
                <a:spcPts val="0"/>
              </a:spcBef>
              <a:spcAft>
                <a:spcPts val="800"/>
              </a:spcAft>
              <a:buFont typeface="Arial" panose="020B0604020202020204" pitchFamily="34" charset="0"/>
              <a:buChar char="•"/>
            </a:pPr>
            <a:endParaRPr lang="en-US" sz="1400" u="sng" dirty="0">
              <a:effectLst/>
            </a:endParaRPr>
          </a:p>
          <a:p>
            <a:pPr marL="0" marR="0" indent="-228600">
              <a:lnSpc>
                <a:spcPct val="90000"/>
              </a:lnSpc>
              <a:spcBef>
                <a:spcPts val="0"/>
              </a:spcBef>
              <a:spcAft>
                <a:spcPts val="800"/>
              </a:spcAft>
              <a:buFont typeface="Arial" panose="020B0604020202020204" pitchFamily="34" charset="0"/>
              <a:buChar char="•"/>
            </a:pPr>
            <a:r>
              <a:rPr lang="en-US" sz="1400" u="sng" dirty="0">
                <a:effectLst/>
              </a:rPr>
              <a:t>Executive Order 13985 of January 20, 2021: </a:t>
            </a:r>
            <a:endParaRPr lang="en-US" sz="1400" dirty="0">
              <a:effectLst/>
            </a:endParaRPr>
          </a:p>
          <a:p>
            <a:pPr>
              <a:lnSpc>
                <a:spcPct val="90000"/>
              </a:lnSpc>
            </a:pPr>
            <a:r>
              <a:rPr lang="en-US" sz="1400" u="sng" dirty="0">
                <a:effectLst/>
                <a:hlinkClick r:id="rId4"/>
              </a:rPr>
              <a:t>https://www.federalregister.gov/documents/2021/01/25/2021-01753/advancing-racial-equity-and-support-for-underserved-communities-through-the-federal-government</a:t>
            </a:r>
            <a:endParaRPr lang="en-US" sz="1400" u="sng" dirty="0"/>
          </a:p>
          <a:p>
            <a:pPr indent="-228600">
              <a:lnSpc>
                <a:spcPct val="90000"/>
              </a:lnSpc>
              <a:buFont typeface="Arial" panose="020B0604020202020204" pitchFamily="34" charset="0"/>
              <a:buChar char="•"/>
            </a:pPr>
            <a:endParaRPr lang="en-US" sz="1400" u="sng" dirty="0">
              <a:effectLst/>
            </a:endParaRPr>
          </a:p>
          <a:p>
            <a:pPr marL="0" marR="0" indent="-228600">
              <a:lnSpc>
                <a:spcPct val="90000"/>
              </a:lnSpc>
              <a:spcBef>
                <a:spcPts val="0"/>
              </a:spcBef>
              <a:spcAft>
                <a:spcPts val="800"/>
              </a:spcAft>
              <a:buFont typeface="Arial" panose="020B0604020202020204" pitchFamily="34" charset="0"/>
              <a:buChar char="•"/>
            </a:pPr>
            <a:r>
              <a:rPr lang="en-US" sz="1400" dirty="0">
                <a:effectLst/>
              </a:rPr>
              <a:t>CMS Framework for Health Equity: </a:t>
            </a:r>
          </a:p>
          <a:p>
            <a:pPr>
              <a:lnSpc>
                <a:spcPct val="90000"/>
              </a:lnSpc>
            </a:pPr>
            <a:r>
              <a:rPr lang="en-US" sz="1400" u="sng" dirty="0">
                <a:effectLst/>
                <a:hlinkClick r:id="rId5"/>
              </a:rPr>
              <a:t>https://www.cms.gov/files/document/cms-framework-health-equity.pdf</a:t>
            </a:r>
            <a:endParaRPr lang="en-US" sz="1400" u="sng" dirty="0">
              <a:effectLst/>
            </a:endParaRPr>
          </a:p>
          <a:p>
            <a:pPr>
              <a:lnSpc>
                <a:spcPct val="90000"/>
              </a:lnSpc>
            </a:pPr>
            <a:endParaRPr lang="en-US" sz="1400" u="sng" dirty="0"/>
          </a:p>
          <a:p>
            <a:pPr marL="285750" indent="-285750">
              <a:lnSpc>
                <a:spcPct val="90000"/>
              </a:lnSpc>
              <a:buFont typeface="Arial" panose="020B0604020202020204" pitchFamily="34" charset="0"/>
              <a:buChar char="•"/>
            </a:pPr>
            <a:r>
              <a:rPr lang="en-US" sz="1400" u="sng" dirty="0"/>
              <a:t>RACIAL DIVERSITY/SALARY QAPI CAN BE DOWNLOADED FROM LMHPCO WEBSITE:  HEALTH DISPARITIES AND INEQUITIES TASK FORCE</a:t>
            </a:r>
          </a:p>
          <a:p>
            <a:pPr>
              <a:lnSpc>
                <a:spcPct val="90000"/>
              </a:lnSpc>
            </a:pPr>
            <a:r>
              <a:rPr lang="en-US" sz="1400" dirty="0">
                <a:hlinkClick r:id="rId6"/>
              </a:rPr>
              <a:t>https://www.lmhpco.org/index.php?option=com_content&amp;view=article&amp;id=89:health-disparities&amp;catid=20:site-content&amp;Itemid=175 – </a:t>
            </a:r>
            <a:endParaRPr lang="en-US" sz="1400" dirty="0"/>
          </a:p>
          <a:p>
            <a:pPr>
              <a:lnSpc>
                <a:spcPct val="90000"/>
              </a:lnSpc>
            </a:pPr>
            <a:endParaRPr lang="en-US" sz="1400" dirty="0"/>
          </a:p>
          <a:p>
            <a:pPr>
              <a:lnSpc>
                <a:spcPct val="90000"/>
              </a:lnSpc>
            </a:pPr>
            <a:r>
              <a:rPr lang="en-US" sz="1400" dirty="0">
                <a:hlinkClick r:id="rId7"/>
              </a:rPr>
              <a:t>Copy of LMHPCO STAFFING-PATIENT DIVERSITY QAPI.xls (live.com)</a:t>
            </a:r>
            <a:endParaRPr lang="en-US" sz="1400" dirty="0"/>
          </a:p>
          <a:p>
            <a:pPr>
              <a:lnSpc>
                <a:spcPct val="90000"/>
              </a:lnSpc>
            </a:pPr>
            <a:endParaRPr lang="en-US" sz="1400" dirty="0"/>
          </a:p>
          <a:p>
            <a:pPr marL="285750" indent="-285750">
              <a:lnSpc>
                <a:spcPct val="90000"/>
              </a:lnSpc>
              <a:buFont typeface="Arial" panose="020B0604020202020204" pitchFamily="34" charset="0"/>
              <a:buChar char="•"/>
            </a:pPr>
            <a:r>
              <a:rPr lang="en-US" sz="1400" dirty="0">
                <a:hlinkClick r:id="rId8"/>
              </a:rPr>
              <a:t>Hospice VBID: Understanding the 2023 Program Modifications - Hospice News</a:t>
            </a:r>
            <a:endParaRPr lang="en-US" sz="1400" dirty="0"/>
          </a:p>
          <a:p>
            <a:pPr marL="285750" indent="-285750">
              <a:lnSpc>
                <a:spcPct val="90000"/>
              </a:lnSpc>
              <a:buFont typeface="Arial" panose="020B0604020202020204" pitchFamily="34" charset="0"/>
              <a:buChar char="•"/>
            </a:pPr>
            <a:endParaRPr lang="en-US" sz="1400" dirty="0"/>
          </a:p>
          <a:p>
            <a:pPr>
              <a:lnSpc>
                <a:spcPct val="90000"/>
              </a:lnSpc>
            </a:pPr>
            <a:endParaRPr lang="en-US" sz="1400" dirty="0"/>
          </a:p>
          <a:p>
            <a:pPr>
              <a:lnSpc>
                <a:spcPct val="90000"/>
              </a:lnSpc>
            </a:pPr>
            <a:endParaRPr lang="en-US" sz="1400" dirty="0">
              <a:effectLst/>
            </a:endParaRPr>
          </a:p>
          <a:p>
            <a:pPr>
              <a:lnSpc>
                <a:spcPct val="90000"/>
              </a:lnSpc>
            </a:pPr>
            <a:endParaRPr lang="en-US" sz="1400" dirty="0">
              <a:effectLst/>
            </a:endParaRPr>
          </a:p>
        </p:txBody>
      </p:sp>
    </p:spTree>
    <p:extLst>
      <p:ext uri="{BB962C8B-B14F-4D97-AF65-F5344CB8AC3E}">
        <p14:creationId xmlns:p14="http://schemas.microsoft.com/office/powerpoint/2010/main" val="377753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Diagram&#10;&#10;Description automatically generated">
            <a:extLst>
              <a:ext uri="{FF2B5EF4-FFF2-40B4-BE49-F238E27FC236}">
                <a16:creationId xmlns:a16="http://schemas.microsoft.com/office/drawing/2014/main" id="{9989BE25-BC3A-83EA-1078-A8692AB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57200"/>
            <a:ext cx="7620000" cy="5943600"/>
          </a:xfrm>
          <a:prstGeom prst="rect">
            <a:avLst/>
          </a:prstGeom>
        </p:spPr>
      </p:pic>
    </p:spTree>
    <p:extLst>
      <p:ext uri="{BB962C8B-B14F-4D97-AF65-F5344CB8AC3E}">
        <p14:creationId xmlns:p14="http://schemas.microsoft.com/office/powerpoint/2010/main" val="454082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5">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c 17">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845D18-CA76-6C27-053C-4B9B6F3A0E1E}"/>
              </a:ext>
            </a:extLst>
          </p:cNvPr>
          <p:cNvSpPr>
            <a:spLocks noGrp="1"/>
          </p:cNvSpPr>
          <p:nvPr>
            <p:ph type="ctrTitle"/>
          </p:nvPr>
        </p:nvSpPr>
        <p:spPr>
          <a:xfrm>
            <a:off x="892818" y="1370171"/>
            <a:ext cx="5085580" cy="2387600"/>
          </a:xfrm>
        </p:spPr>
        <p:txBody>
          <a:bodyPr>
            <a:normAutofit/>
          </a:bodyPr>
          <a:lstStyle/>
          <a:p>
            <a:r>
              <a:rPr lang="en-US" dirty="0">
                <a:solidFill>
                  <a:schemeClr val="bg1"/>
                </a:solidFill>
              </a:rPr>
              <a:t>Questions?</a:t>
            </a:r>
          </a:p>
        </p:txBody>
      </p:sp>
      <p:sp>
        <p:nvSpPr>
          <p:cNvPr id="3" name="Subtitle 2">
            <a:extLst>
              <a:ext uri="{FF2B5EF4-FFF2-40B4-BE49-F238E27FC236}">
                <a16:creationId xmlns:a16="http://schemas.microsoft.com/office/drawing/2014/main" id="{D051C0DC-3575-74D7-CAD8-5D0B7B043ECE}"/>
              </a:ext>
            </a:extLst>
          </p:cNvPr>
          <p:cNvSpPr>
            <a:spLocks noGrp="1"/>
          </p:cNvSpPr>
          <p:nvPr>
            <p:ph type="subTitle" idx="1"/>
          </p:nvPr>
        </p:nvSpPr>
        <p:spPr>
          <a:xfrm>
            <a:off x="892818" y="3849845"/>
            <a:ext cx="5085580" cy="1881751"/>
          </a:xfrm>
        </p:spPr>
        <p:txBody>
          <a:bodyPr>
            <a:normAutofit/>
          </a:bodyPr>
          <a:lstStyle/>
          <a:p>
            <a:pPr algn="l"/>
            <a:endParaRPr lang="en-US" dirty="0">
              <a:solidFill>
                <a:schemeClr val="bg1"/>
              </a:solidFill>
            </a:endParaRPr>
          </a:p>
          <a:p>
            <a:pPr algn="l"/>
            <a:endParaRPr lang="en-US" dirty="0">
              <a:solidFill>
                <a:schemeClr val="bg1"/>
              </a:solidFill>
            </a:endParaRPr>
          </a:p>
          <a:p>
            <a:r>
              <a:rPr lang="en-US" dirty="0">
                <a:solidFill>
                  <a:schemeClr val="bg1"/>
                </a:solidFill>
              </a:rPr>
              <a:t>Thank you for your participation in this webinar</a:t>
            </a:r>
          </a:p>
        </p:txBody>
      </p:sp>
      <p:sp>
        <p:nvSpPr>
          <p:cNvPr id="34" name="Oval 19">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Yellow question mark">
            <a:extLst>
              <a:ext uri="{FF2B5EF4-FFF2-40B4-BE49-F238E27FC236}">
                <a16:creationId xmlns:a16="http://schemas.microsoft.com/office/drawing/2014/main" id="{16592E1C-6FAF-2E32-F7DF-7B4A2DE04550}"/>
              </a:ext>
            </a:extLst>
          </p:cNvPr>
          <p:cNvPicPr>
            <a:picLocks noChangeAspect="1"/>
          </p:cNvPicPr>
          <p:nvPr/>
        </p:nvPicPr>
        <p:blipFill rotWithShape="1">
          <a:blip r:embed="rId2"/>
          <a:srcRect l="36751" r="3248"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5" name="Rectangle 21">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2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Wood human figure">
            <a:extLst>
              <a:ext uri="{FF2B5EF4-FFF2-40B4-BE49-F238E27FC236}">
                <a16:creationId xmlns:a16="http://schemas.microsoft.com/office/drawing/2014/main" id="{F8401E38-2FDF-25F2-1824-5C9727CCE837}"/>
              </a:ext>
            </a:extLst>
          </p:cNvPr>
          <p:cNvPicPr>
            <a:picLocks noChangeAspect="1"/>
          </p:cNvPicPr>
          <p:nvPr/>
        </p:nvPicPr>
        <p:blipFill rotWithShape="1">
          <a:blip r:embed="rId2"/>
          <a:srcRect r="20783"/>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FB532D0-19C1-70C8-AF3F-DED7E0FA55DB}"/>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WHY WAS THE EQUITY PLAN CREATED?</a:t>
            </a:r>
          </a:p>
        </p:txBody>
      </p:sp>
    </p:spTree>
    <p:extLst>
      <p:ext uri="{BB962C8B-B14F-4D97-AF65-F5344CB8AC3E}">
        <p14:creationId xmlns:p14="http://schemas.microsoft.com/office/powerpoint/2010/main" val="308484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136E5E47-84E6-C988-722A-E636C4F6220F}"/>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effectLst/>
                <a:latin typeface="+mj-lt"/>
                <a:ea typeface="+mj-ea"/>
                <a:cs typeface="+mj-cs"/>
              </a:rPr>
              <a:t>Executive Order 13985 of January 20, 2021: SECTION 4</a:t>
            </a:r>
          </a:p>
          <a:p>
            <a:pPr>
              <a:lnSpc>
                <a:spcPct val="90000"/>
              </a:lnSpc>
              <a:spcBef>
                <a:spcPct val="0"/>
              </a:spcBef>
              <a:spcAft>
                <a:spcPts val="600"/>
              </a:spcAft>
            </a:pPr>
            <a:endParaRPr lang="en-US" sz="4000" kern="1200" dirty="0">
              <a:solidFill>
                <a:srgbClr val="FFFFFF"/>
              </a:solidFill>
              <a:latin typeface="+mj-lt"/>
              <a:ea typeface="+mj-ea"/>
              <a:cs typeface="+mj-cs"/>
            </a:endParaRPr>
          </a:p>
        </p:txBody>
      </p:sp>
      <p:pic>
        <p:nvPicPr>
          <p:cNvPr id="3" name="Picture 2" descr="Text&#10;&#10;Description automatically generated">
            <a:extLst>
              <a:ext uri="{FF2B5EF4-FFF2-40B4-BE49-F238E27FC236}">
                <a16:creationId xmlns:a16="http://schemas.microsoft.com/office/drawing/2014/main" id="{DA217F9A-99BA-07FB-1A09-8C6947C42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28" y="2200623"/>
            <a:ext cx="7225748" cy="2456754"/>
          </a:xfrm>
          <a:prstGeom prst="rect">
            <a:avLst/>
          </a:prstGeom>
        </p:spPr>
      </p:pic>
    </p:spTree>
    <p:extLst>
      <p:ext uri="{BB962C8B-B14F-4D97-AF65-F5344CB8AC3E}">
        <p14:creationId xmlns:p14="http://schemas.microsoft.com/office/powerpoint/2010/main" val="272572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7C438BBA-8564-B490-402A-A53DCF63F7F2}"/>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effectLst/>
                <a:latin typeface="+mj-lt"/>
                <a:ea typeface="+mj-ea"/>
                <a:cs typeface="+mj-cs"/>
              </a:rPr>
              <a:t>Executive Order 13985 of January 20, 2021: SECTION 9</a:t>
            </a:r>
          </a:p>
          <a:p>
            <a:pPr>
              <a:lnSpc>
                <a:spcPct val="90000"/>
              </a:lnSpc>
              <a:spcBef>
                <a:spcPct val="0"/>
              </a:spcBef>
              <a:spcAft>
                <a:spcPts val="600"/>
              </a:spcAft>
            </a:pPr>
            <a:endParaRPr lang="en-US" sz="4000" kern="1200" dirty="0">
              <a:solidFill>
                <a:srgbClr val="FFFFFF"/>
              </a:solidFill>
              <a:latin typeface="+mj-lt"/>
              <a:ea typeface="+mj-ea"/>
              <a:cs typeface="+mj-cs"/>
            </a:endParaRPr>
          </a:p>
        </p:txBody>
      </p:sp>
      <p:pic>
        <p:nvPicPr>
          <p:cNvPr id="3" name="Picture 2" descr="Graphical user interface, text&#10;&#10;Description automatically generated">
            <a:extLst>
              <a:ext uri="{FF2B5EF4-FFF2-40B4-BE49-F238E27FC236}">
                <a16:creationId xmlns:a16="http://schemas.microsoft.com/office/drawing/2014/main" id="{74FEE18D-0CC4-5B09-0AE4-AA2C35476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28" y="2029011"/>
            <a:ext cx="7225748" cy="2799977"/>
          </a:xfrm>
          <a:prstGeom prst="rect">
            <a:avLst/>
          </a:prstGeom>
        </p:spPr>
      </p:pic>
    </p:spTree>
    <p:extLst>
      <p:ext uri="{BB962C8B-B14F-4D97-AF65-F5344CB8AC3E}">
        <p14:creationId xmlns:p14="http://schemas.microsoft.com/office/powerpoint/2010/main" val="74896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gnifying glass and question mark">
            <a:extLst>
              <a:ext uri="{FF2B5EF4-FFF2-40B4-BE49-F238E27FC236}">
                <a16:creationId xmlns:a16="http://schemas.microsoft.com/office/drawing/2014/main" id="{7D472107-158D-7F26-2B0F-B66193CEA590}"/>
              </a:ext>
            </a:extLst>
          </p:cNvPr>
          <p:cNvPicPr>
            <a:picLocks noChangeAspect="1"/>
          </p:cNvPicPr>
          <p:nvPr/>
        </p:nvPicPr>
        <p:blipFill rotWithShape="1">
          <a:blip r:embed="rId2"/>
          <a:srcRect l="18446" r="14797"/>
          <a:stretch/>
        </p:blipFill>
        <p:spPr>
          <a:xfrm>
            <a:off x="4038599" y="10"/>
            <a:ext cx="8160026" cy="6875809"/>
          </a:xfrm>
          <a:prstGeom prst="rect">
            <a:avLst/>
          </a:prstGeom>
        </p:spPr>
      </p:pic>
      <p:sp>
        <p:nvSpPr>
          <p:cNvPr id="14" name="Freeform: Shape 1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DE73C9C-6151-FF63-9027-9F38C1AB86D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HOW WILL CMS COLLECT EQUITY DATA?</a:t>
            </a:r>
          </a:p>
        </p:txBody>
      </p:sp>
    </p:spTree>
    <p:extLst>
      <p:ext uri="{BB962C8B-B14F-4D97-AF65-F5344CB8AC3E}">
        <p14:creationId xmlns:p14="http://schemas.microsoft.com/office/powerpoint/2010/main" val="33080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with medium confidence">
            <a:extLst>
              <a:ext uri="{FF2B5EF4-FFF2-40B4-BE49-F238E27FC236}">
                <a16:creationId xmlns:a16="http://schemas.microsoft.com/office/drawing/2014/main" id="{49509B6D-C01A-8279-18DC-0C750E15B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8062"/>
            <a:ext cx="11277600" cy="4341876"/>
          </a:xfrm>
          <a:prstGeom prst="rect">
            <a:avLst/>
          </a:prstGeom>
        </p:spPr>
      </p:pic>
    </p:spTree>
    <p:extLst>
      <p:ext uri="{BB962C8B-B14F-4D97-AF65-F5344CB8AC3E}">
        <p14:creationId xmlns:p14="http://schemas.microsoft.com/office/powerpoint/2010/main" val="84634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with low confidence">
            <a:extLst>
              <a:ext uri="{FF2B5EF4-FFF2-40B4-BE49-F238E27FC236}">
                <a16:creationId xmlns:a16="http://schemas.microsoft.com/office/drawing/2014/main" id="{EE95357D-5087-F21B-4052-3F582A736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457200"/>
            <a:ext cx="10806545" cy="5943600"/>
          </a:xfrm>
          <a:prstGeom prst="rect">
            <a:avLst/>
          </a:prstGeom>
        </p:spPr>
      </p:pic>
    </p:spTree>
    <p:extLst>
      <p:ext uri="{BB962C8B-B14F-4D97-AF65-F5344CB8AC3E}">
        <p14:creationId xmlns:p14="http://schemas.microsoft.com/office/powerpoint/2010/main" val="3697925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20205</TotalTime>
  <Words>776</Words>
  <Application>Microsoft Office PowerPoint</Application>
  <PresentationFormat>Widescreen</PresentationFormat>
  <Paragraphs>102</Paragraphs>
  <Slides>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Calibri Light</vt:lpstr>
      <vt:lpstr>Wingdings</vt:lpstr>
      <vt:lpstr>Office Theme</vt:lpstr>
      <vt:lpstr>Worksheet</vt:lpstr>
      <vt:lpstr>A QAPI TOOL FOR ASSESSING EQUITY AND DIVERSITY IN HOSPICE</vt:lpstr>
      <vt:lpstr>PowerPoint Presentation</vt:lpstr>
      <vt:lpstr>PowerPoint Presentation</vt:lpstr>
      <vt:lpstr>WHY WAS THE EQUITY PLAN CREATED?</vt:lpstr>
      <vt:lpstr>PowerPoint Presentation</vt:lpstr>
      <vt:lpstr>PowerPoint Presentation</vt:lpstr>
      <vt:lpstr>HOW WILL CMS COLLECT EQUITY DATA?</vt:lpstr>
      <vt:lpstr>PowerPoint Presentation</vt:lpstr>
      <vt:lpstr>PowerPoint Presentation</vt:lpstr>
      <vt:lpstr>HEALTH EQUITY IS TIED INTO THE EMERGING VALUE BASED INSURANCE DESIGN</vt:lpstr>
      <vt:lpstr>USING Z CODES TO REPORT/ANALYZE SDOH</vt:lpstr>
      <vt:lpstr>EXAMPLES OF SDOH Z CODES</vt:lpstr>
      <vt:lpstr>USING Z CODES TO REPORT SDOH DATA</vt:lpstr>
      <vt:lpstr>PowerPoint Presentation</vt:lpstr>
      <vt:lpstr>PowerPoint Presentation</vt:lpstr>
      <vt:lpstr>HOW DOES THE RACIAL MAKEUP OF YOUR PATIENT POPULATION COMPARE TO THE COMMUNITY YOU SERVE?</vt:lpstr>
      <vt:lpstr>Patient Diversity Assessment</vt:lpstr>
      <vt:lpstr>Patient Diversity Assessment</vt:lpstr>
      <vt:lpstr>PowerPoint Presentation</vt:lpstr>
      <vt:lpstr>PowerPoint Presentation</vt:lpstr>
      <vt:lpstr>Patient Diversity Assessment</vt:lpstr>
      <vt:lpstr>HOW TO USE THE STAFFING EQUITY/DIVERSITY QAPI TOOL</vt:lpstr>
      <vt:lpstr>PowerPoint Presentation</vt:lpstr>
      <vt:lpstr>BARRIERS TO STAFFING DIVERSITY</vt:lpstr>
      <vt:lpstr>SOLUTIONS</vt:lpstr>
      <vt:lpstr>Benefits of Improving Service in Underserved Communities</vt:lpstr>
      <vt:lpstr>Barriers to Providing Services</vt:lpstr>
      <vt:lpstr>Solutions to Barriers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Population Assessment</dc:title>
  <dc:creator>Sandy Griffin</dc:creator>
  <cp:lastModifiedBy>Jamey Boudreaux</cp:lastModifiedBy>
  <cp:revision>19</cp:revision>
  <dcterms:created xsi:type="dcterms:W3CDTF">2022-07-02T15:45:44Z</dcterms:created>
  <dcterms:modified xsi:type="dcterms:W3CDTF">2023-03-22T20:58:08Z</dcterms:modified>
</cp:coreProperties>
</file>