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handoutMasterIdLst>
    <p:handoutMasterId r:id="rId23"/>
  </p:handoutMasterIdLst>
  <p:sldIdLst>
    <p:sldId id="256" r:id="rId2"/>
    <p:sldId id="257" r:id="rId3"/>
    <p:sldId id="258" r:id="rId4"/>
    <p:sldId id="269" r:id="rId5"/>
    <p:sldId id="270" r:id="rId6"/>
    <p:sldId id="262" r:id="rId7"/>
    <p:sldId id="274" r:id="rId8"/>
    <p:sldId id="259" r:id="rId9"/>
    <p:sldId id="264" r:id="rId10"/>
    <p:sldId id="260" r:id="rId11"/>
    <p:sldId id="265" r:id="rId12"/>
    <p:sldId id="267" r:id="rId13"/>
    <p:sldId id="266" r:id="rId14"/>
    <p:sldId id="276" r:id="rId15"/>
    <p:sldId id="277" r:id="rId16"/>
    <p:sldId id="275" r:id="rId17"/>
    <p:sldId id="263" r:id="rId18"/>
    <p:sldId id="271" r:id="rId19"/>
    <p:sldId id="268" r:id="rId20"/>
    <p:sldId id="272" r:id="rId21"/>
  </p:sldIdLst>
  <p:sldSz cx="9144000" cy="6858000" type="screen4x3"/>
  <p:notesSz cx="7099300" cy="93853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620"/>
    <p:restoredTop sz="94660"/>
  </p:normalViewPr>
  <p:slideViewPr>
    <p:cSldViewPr>
      <p:cViewPr varScale="1">
        <p:scale>
          <a:sx n="39" d="100"/>
          <a:sy n="39" d="100"/>
        </p:scale>
        <p:origin x="-87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4192" tIns="47096" rIns="94192" bIns="47096" rtlCol="0"/>
          <a:lstStyle>
            <a:lvl1pPr algn="l">
              <a:defRPr sz="1200" smtClean="0"/>
            </a:lvl1pPr>
          </a:lstStyle>
          <a:p>
            <a:pPr>
              <a:defRPr/>
            </a:pPr>
            <a:endParaRPr lang="en-US"/>
          </a:p>
        </p:txBody>
      </p:sp>
      <p:sp>
        <p:nvSpPr>
          <p:cNvPr id="3" name="Date Placeholder 2"/>
          <p:cNvSpPr>
            <a:spLocks noGrp="1"/>
          </p:cNvSpPr>
          <p:nvPr>
            <p:ph type="dt" sz="quarter" idx="1"/>
          </p:nvPr>
        </p:nvSpPr>
        <p:spPr>
          <a:xfrm>
            <a:off x="4021138" y="0"/>
            <a:ext cx="3076575" cy="469900"/>
          </a:xfrm>
          <a:prstGeom prst="rect">
            <a:avLst/>
          </a:prstGeom>
        </p:spPr>
        <p:txBody>
          <a:bodyPr vert="horz" lIns="94192" tIns="47096" rIns="94192" bIns="47096" rtlCol="0"/>
          <a:lstStyle>
            <a:lvl1pPr algn="r">
              <a:defRPr sz="1200" smtClean="0"/>
            </a:lvl1pPr>
          </a:lstStyle>
          <a:p>
            <a:pPr>
              <a:defRPr/>
            </a:pPr>
            <a:fld id="{E24AC161-DAAA-4B45-B674-A7E541554CA5}" type="datetimeFigureOut">
              <a:rPr lang="en-US"/>
              <a:pPr>
                <a:defRPr/>
              </a:pPr>
              <a:t>05/27/2016</a:t>
            </a:fld>
            <a:endParaRPr lang="en-US"/>
          </a:p>
        </p:txBody>
      </p:sp>
      <p:sp>
        <p:nvSpPr>
          <p:cNvPr id="4" name="Footer Placeholder 3"/>
          <p:cNvSpPr>
            <a:spLocks noGrp="1"/>
          </p:cNvSpPr>
          <p:nvPr>
            <p:ph type="ftr" sz="quarter" idx="2"/>
          </p:nvPr>
        </p:nvSpPr>
        <p:spPr>
          <a:xfrm>
            <a:off x="0" y="8913813"/>
            <a:ext cx="3076575" cy="469900"/>
          </a:xfrm>
          <a:prstGeom prst="rect">
            <a:avLst/>
          </a:prstGeom>
        </p:spPr>
        <p:txBody>
          <a:bodyPr vert="horz" lIns="94192" tIns="47096" rIns="94192" bIns="47096" rtlCol="0" anchor="b"/>
          <a:lstStyle>
            <a:lvl1pPr algn="l">
              <a:defRPr sz="1200" smtClean="0"/>
            </a:lvl1pPr>
          </a:lstStyle>
          <a:p>
            <a:pPr>
              <a:defRPr/>
            </a:pPr>
            <a:endParaRPr lang="en-US"/>
          </a:p>
        </p:txBody>
      </p:sp>
      <p:sp>
        <p:nvSpPr>
          <p:cNvPr id="5" name="Slide Number Placeholder 4"/>
          <p:cNvSpPr>
            <a:spLocks noGrp="1"/>
          </p:cNvSpPr>
          <p:nvPr>
            <p:ph type="sldNum" sz="quarter" idx="3"/>
          </p:nvPr>
        </p:nvSpPr>
        <p:spPr>
          <a:xfrm>
            <a:off x="4021138" y="8913813"/>
            <a:ext cx="3076575" cy="469900"/>
          </a:xfrm>
          <a:prstGeom prst="rect">
            <a:avLst/>
          </a:prstGeom>
        </p:spPr>
        <p:txBody>
          <a:bodyPr vert="horz" lIns="94192" tIns="47096" rIns="94192" bIns="47096" rtlCol="0" anchor="b"/>
          <a:lstStyle>
            <a:lvl1pPr algn="r">
              <a:defRPr sz="1200" smtClean="0"/>
            </a:lvl1pPr>
          </a:lstStyle>
          <a:p>
            <a:pPr>
              <a:defRPr/>
            </a:pPr>
            <a:fld id="{41E40C53-8BFF-4DB7-86A4-BBEBBD9F0B4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76575" cy="469900"/>
          </a:xfrm>
          <a:prstGeom prst="rect">
            <a:avLst/>
          </a:prstGeom>
          <a:noFill/>
          <a:ln w="9525">
            <a:noFill/>
            <a:miter lim="800000"/>
            <a:headEnd/>
            <a:tailEnd/>
          </a:ln>
          <a:effectLst/>
        </p:spPr>
        <p:txBody>
          <a:bodyPr vert="horz" wrap="square" lIns="94192" tIns="47096" rIns="94192" bIns="47096" numCol="1" anchor="t" anchorCtr="0" compatLnSpc="1">
            <a:prstTxWarp prst="textNoShape">
              <a:avLst/>
            </a:prstTxWarp>
          </a:bodyPr>
          <a:lstStyle>
            <a:lvl1pPr eaLnBrk="0" hangingPunct="0">
              <a:defRPr sz="1200"/>
            </a:lvl1pPr>
          </a:lstStyle>
          <a:p>
            <a:pPr>
              <a:defRPr/>
            </a:pPr>
            <a:endParaRPr lang="en-US"/>
          </a:p>
        </p:txBody>
      </p:sp>
      <p:sp>
        <p:nvSpPr>
          <p:cNvPr id="34819" name="Rectangle 3"/>
          <p:cNvSpPr>
            <a:spLocks noGrp="1" noChangeArrowheads="1"/>
          </p:cNvSpPr>
          <p:nvPr>
            <p:ph type="dt" idx="1"/>
          </p:nvPr>
        </p:nvSpPr>
        <p:spPr bwMode="auto">
          <a:xfrm>
            <a:off x="4021138" y="0"/>
            <a:ext cx="3076575" cy="469900"/>
          </a:xfrm>
          <a:prstGeom prst="rect">
            <a:avLst/>
          </a:prstGeom>
          <a:noFill/>
          <a:ln w="9525">
            <a:noFill/>
            <a:miter lim="800000"/>
            <a:headEnd/>
            <a:tailEnd/>
          </a:ln>
          <a:effectLst/>
        </p:spPr>
        <p:txBody>
          <a:bodyPr vert="horz" wrap="square" lIns="94192" tIns="47096" rIns="94192" bIns="47096" numCol="1" anchor="t" anchorCtr="0" compatLnSpc="1">
            <a:prstTxWarp prst="textNoShape">
              <a:avLst/>
            </a:prstTxWarp>
          </a:bodyPr>
          <a:lstStyle>
            <a:lvl1pPr algn="r" eaLnBrk="0" hangingPunct="0">
              <a:defRPr sz="1200"/>
            </a:lvl1pPr>
          </a:lstStyle>
          <a:p>
            <a:pPr>
              <a:defRPr/>
            </a:pPr>
            <a:fld id="{3A2CDBA3-1048-46A6-BAE8-281EF477AC8D}" type="datetimeFigureOut">
              <a:rPr lang="en-US"/>
              <a:pPr>
                <a:defRPr/>
              </a:pPr>
              <a:t>05/27/2016</a:t>
            </a:fld>
            <a:endParaRPr lang="en-US"/>
          </a:p>
        </p:txBody>
      </p:sp>
      <p:sp>
        <p:nvSpPr>
          <p:cNvPr id="22532" name="Rectangle 4"/>
          <p:cNvSpPr>
            <a:spLocks noRot="1" noChangeArrowheads="1" noTextEdit="1"/>
          </p:cNvSpPr>
          <p:nvPr>
            <p:ph type="sldImg" idx="2"/>
          </p:nvPr>
        </p:nvSpPr>
        <p:spPr bwMode="auto">
          <a:xfrm>
            <a:off x="1203325" y="703263"/>
            <a:ext cx="4692650" cy="3519487"/>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9613" y="4457700"/>
            <a:ext cx="5680075" cy="4224338"/>
          </a:xfrm>
          <a:prstGeom prst="rect">
            <a:avLst/>
          </a:prstGeom>
          <a:noFill/>
          <a:ln w="9525">
            <a:noFill/>
            <a:miter lim="800000"/>
            <a:headEnd/>
            <a:tailEnd/>
          </a:ln>
          <a:effectLst/>
        </p:spPr>
        <p:txBody>
          <a:bodyPr vert="horz" wrap="square" lIns="94192" tIns="47096" rIns="94192" bIns="470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4822" name="Rectangle 6"/>
          <p:cNvSpPr>
            <a:spLocks noGrp="1" noChangeArrowheads="1"/>
          </p:cNvSpPr>
          <p:nvPr>
            <p:ph type="ftr" sz="quarter" idx="4"/>
          </p:nvPr>
        </p:nvSpPr>
        <p:spPr bwMode="auto">
          <a:xfrm>
            <a:off x="0" y="8913813"/>
            <a:ext cx="3076575" cy="469900"/>
          </a:xfrm>
          <a:prstGeom prst="rect">
            <a:avLst/>
          </a:prstGeom>
          <a:noFill/>
          <a:ln w="9525">
            <a:noFill/>
            <a:miter lim="800000"/>
            <a:headEnd/>
            <a:tailEnd/>
          </a:ln>
          <a:effectLst/>
        </p:spPr>
        <p:txBody>
          <a:bodyPr vert="horz" wrap="square" lIns="94192" tIns="47096" rIns="94192" bIns="47096" numCol="1" anchor="b" anchorCtr="0" compatLnSpc="1">
            <a:prstTxWarp prst="textNoShape">
              <a:avLst/>
            </a:prstTxWarp>
          </a:bodyPr>
          <a:lstStyle>
            <a:lvl1pPr eaLnBrk="0" hangingPunct="0">
              <a:defRPr sz="1200"/>
            </a:lvl1pPr>
          </a:lstStyle>
          <a:p>
            <a:pPr>
              <a:defRPr/>
            </a:pPr>
            <a:endParaRPr lang="en-US"/>
          </a:p>
        </p:txBody>
      </p:sp>
      <p:sp>
        <p:nvSpPr>
          <p:cNvPr id="34823" name="Rectangle 7"/>
          <p:cNvSpPr>
            <a:spLocks noGrp="1" noChangeArrowheads="1"/>
          </p:cNvSpPr>
          <p:nvPr>
            <p:ph type="sldNum" sz="quarter" idx="5"/>
          </p:nvPr>
        </p:nvSpPr>
        <p:spPr bwMode="auto">
          <a:xfrm>
            <a:off x="4021138" y="8913813"/>
            <a:ext cx="3076575" cy="469900"/>
          </a:xfrm>
          <a:prstGeom prst="rect">
            <a:avLst/>
          </a:prstGeom>
          <a:noFill/>
          <a:ln w="9525">
            <a:noFill/>
            <a:miter lim="800000"/>
            <a:headEnd/>
            <a:tailEnd/>
          </a:ln>
          <a:effectLst/>
        </p:spPr>
        <p:txBody>
          <a:bodyPr vert="horz" wrap="square" lIns="94192" tIns="47096" rIns="94192" bIns="47096" numCol="1" anchor="b" anchorCtr="0" compatLnSpc="1">
            <a:prstTxWarp prst="textNoShape">
              <a:avLst/>
            </a:prstTxWarp>
          </a:bodyPr>
          <a:lstStyle>
            <a:lvl1pPr algn="r" eaLnBrk="0" hangingPunct="0">
              <a:defRPr sz="1200"/>
            </a:lvl1pPr>
          </a:lstStyle>
          <a:p>
            <a:pPr>
              <a:defRPr/>
            </a:pPr>
            <a:fld id="{71CE1AC2-A6AE-4D12-9FFA-74D9F2E6B6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Rot="1" noChangeArrowheads="1" noTextEdit="1"/>
          </p:cNvSpPr>
          <p:nvPr>
            <p:ph type="sldImg"/>
          </p:nvPr>
        </p:nvSpPr>
        <p:spPr>
          <a:ln/>
        </p:spPr>
      </p:sp>
      <p:sp>
        <p:nvSpPr>
          <p:cNvPr id="23555"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Rot="1" noChangeArrowheads="1" noTextEdit="1"/>
          </p:cNvSpPr>
          <p:nvPr>
            <p:ph type="sldImg"/>
          </p:nvPr>
        </p:nvSpPr>
        <p:spPr>
          <a:ln/>
        </p:spPr>
      </p:sp>
      <p:sp>
        <p:nvSpPr>
          <p:cNvPr id="32771"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Rot="1" noChangeArrowheads="1" noTextEdit="1"/>
          </p:cNvSpPr>
          <p:nvPr>
            <p:ph type="sldImg"/>
          </p:nvPr>
        </p:nvSpPr>
        <p:spPr>
          <a:ln/>
        </p:spPr>
      </p:sp>
      <p:sp>
        <p:nvSpPr>
          <p:cNvPr id="33795"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Rot="1" noChangeArrowheads="1" noTextEdit="1"/>
          </p:cNvSpPr>
          <p:nvPr>
            <p:ph type="sldImg"/>
          </p:nvPr>
        </p:nvSpPr>
        <p:spPr>
          <a:ln/>
        </p:spPr>
      </p:sp>
      <p:sp>
        <p:nvSpPr>
          <p:cNvPr id="36867"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Rot="1" noChangeArrowheads="1" noTextEdit="1"/>
          </p:cNvSpPr>
          <p:nvPr>
            <p:ph type="sldImg"/>
          </p:nvPr>
        </p:nvSpPr>
        <p:spPr>
          <a:ln/>
        </p:spPr>
      </p:sp>
      <p:sp>
        <p:nvSpPr>
          <p:cNvPr id="37891"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Rot="1" noChangeArrowheads="1" noTextEdit="1"/>
          </p:cNvSpPr>
          <p:nvPr>
            <p:ph type="sldImg"/>
          </p:nvPr>
        </p:nvSpPr>
        <p:spPr>
          <a:ln/>
        </p:spPr>
      </p:sp>
      <p:sp>
        <p:nvSpPr>
          <p:cNvPr id="38915"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Rot="1" noChangeArrowheads="1" noTextEdit="1"/>
          </p:cNvSpPr>
          <p:nvPr>
            <p:ph type="sldImg"/>
          </p:nvPr>
        </p:nvSpPr>
        <p:spPr>
          <a:ln/>
        </p:spPr>
      </p:sp>
      <p:sp>
        <p:nvSpPr>
          <p:cNvPr id="39939"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Rot="1" noChangeArrowheads="1" noTextEdit="1"/>
          </p:cNvSpPr>
          <p:nvPr>
            <p:ph type="sldImg"/>
          </p:nvPr>
        </p:nvSpPr>
        <p:spPr>
          <a:ln/>
        </p:spPr>
      </p:sp>
      <p:sp>
        <p:nvSpPr>
          <p:cNvPr id="40963"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Rot="1" noChangeArrowheads="1" noTextEdit="1"/>
          </p:cNvSpPr>
          <p:nvPr>
            <p:ph type="sldImg"/>
          </p:nvPr>
        </p:nvSpPr>
        <p:spPr>
          <a:ln/>
        </p:spPr>
      </p:sp>
      <p:sp>
        <p:nvSpPr>
          <p:cNvPr id="41987"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Rot="1" noChangeArrowheads="1" noTextEdit="1"/>
          </p:cNvSpPr>
          <p:nvPr>
            <p:ph type="sldImg"/>
          </p:nvPr>
        </p:nvSpPr>
        <p:spPr>
          <a:ln/>
        </p:spPr>
      </p:sp>
      <p:sp>
        <p:nvSpPr>
          <p:cNvPr id="24579"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Rot="1" noChangeArrowheads="1" noTextEdit="1"/>
          </p:cNvSpPr>
          <p:nvPr>
            <p:ph type="sldImg"/>
          </p:nvPr>
        </p:nvSpPr>
        <p:spPr>
          <a:ln/>
        </p:spPr>
      </p:sp>
      <p:sp>
        <p:nvSpPr>
          <p:cNvPr id="43011"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Rot="1" noChangeArrowheads="1" noTextEdit="1"/>
          </p:cNvSpPr>
          <p:nvPr>
            <p:ph type="sldImg"/>
          </p:nvPr>
        </p:nvSpPr>
        <p:spPr>
          <a:ln/>
        </p:spPr>
      </p:sp>
      <p:sp>
        <p:nvSpPr>
          <p:cNvPr id="25603"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Ro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Rot="1" noChangeArrowheads="1" noTextEdit="1"/>
          </p:cNvSpPr>
          <p:nvPr>
            <p:ph type="sldImg"/>
          </p:nvPr>
        </p:nvSpPr>
        <p:spPr>
          <a:ln/>
        </p:spPr>
      </p:sp>
      <p:sp>
        <p:nvSpPr>
          <p:cNvPr id="27651"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Ro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Rot="1" noChangeArrowheads="1" noTextEdit="1"/>
          </p:cNvSpPr>
          <p:nvPr>
            <p:ph type="sldImg"/>
          </p:nvPr>
        </p:nvSpPr>
        <p:spPr>
          <a:ln/>
        </p:spPr>
      </p:sp>
      <p:sp>
        <p:nvSpPr>
          <p:cNvPr id="29699"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Rot="1" noChangeArrowheads="1" noTextEdit="1"/>
          </p:cNvSpPr>
          <p:nvPr>
            <p:ph type="sldImg"/>
          </p:nvPr>
        </p:nvSpPr>
        <p:spPr>
          <a:ln/>
        </p:spPr>
      </p:sp>
      <p:sp>
        <p:nvSpPr>
          <p:cNvPr id="30723"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Ro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4613BAE-7647-445C-A597-25F2443EB6C6}" type="datetimeFigureOut">
              <a:rPr lang="en-US"/>
              <a:pPr>
                <a:defRPr/>
              </a:pPr>
              <a:t>05/27/2016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849961-6873-4201-8587-735D418376F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F74EA55-3A0F-42D2-926E-420171F999D0}" type="datetimeFigureOut">
              <a:rPr lang="en-US"/>
              <a:pPr>
                <a:defRPr/>
              </a:pPr>
              <a:t>05/27/2016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425E253-9767-47F7-B6A8-EDE0C9BFBE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74F13A4-99D4-4051-9B1A-E84D557FAE29}" type="datetimeFigureOut">
              <a:rPr lang="en-US"/>
              <a:pPr>
                <a:defRPr/>
              </a:pPr>
              <a:t>05/27/2016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6982892-350C-4F9E-97B7-6AE249EA03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FD02A0D-D337-4EA8-BAA0-832F17155537}" type="datetimeFigureOut">
              <a:rPr lang="en-US"/>
              <a:pPr>
                <a:defRPr/>
              </a:pPr>
              <a:t>05/27/2016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43375E-2BCF-4928-95AC-5A935C058C9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58B89E-EB8A-4A78-805A-ACE3799FD73B}" type="datetimeFigureOut">
              <a:rPr lang="en-US"/>
              <a:pPr>
                <a:defRPr/>
              </a:pPr>
              <a:t>05/27/2016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234C865-5AC5-4762-885A-0F77A3B6C4B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6B6734F-B7B7-4355-82CB-5929C8955BF6}" type="datetimeFigureOut">
              <a:rPr lang="en-US"/>
              <a:pPr>
                <a:defRPr/>
              </a:pPr>
              <a:t>05/27/2016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800AD16-CAF0-48D0-9874-55A74174CB3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47A7193-0C75-4265-A276-8E2C29A50AC5}" type="datetimeFigureOut">
              <a:rPr lang="en-US"/>
              <a:pPr>
                <a:defRPr/>
              </a:pPr>
              <a:t>05/27/2016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9EA2F84-A169-4B39-9486-24996CA9699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5777B3A-8486-43AC-AA12-30F4434894C4}" type="datetimeFigureOut">
              <a:rPr lang="en-US"/>
              <a:pPr>
                <a:defRPr/>
              </a:pPr>
              <a:t>05/27/2016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5ACD7F-154F-444F-9757-7E701F989E6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7B2CC47-D6DE-4431-9244-ADEEF6090C09}" type="datetimeFigureOut">
              <a:rPr lang="en-US"/>
              <a:pPr>
                <a:defRPr/>
              </a:pPr>
              <a:t>05/27/2016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70D9814-6A36-4E88-85D1-5E9EE6E326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75A45D0-4B04-45F0-9251-A734BE3F9881}" type="datetimeFigureOut">
              <a:rPr lang="en-US"/>
              <a:pPr>
                <a:defRPr/>
              </a:pPr>
              <a:t>05/27/2016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DFCC269-DD0B-4419-A527-9EA7CDC6B74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444D06C-95F4-4F71-BA90-B27EBBED9505}" type="datetimeFigureOut">
              <a:rPr lang="en-US"/>
              <a:pPr>
                <a:defRPr/>
              </a:pPr>
              <a:t>05/27/2016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5D03F4A-78A1-4A9C-ABA5-223E1691CAC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B1F6696-7A5E-4AFE-B192-CAD29D50EFB6}" type="datetimeFigureOut">
              <a:rPr lang="en-US"/>
              <a:pPr>
                <a:defRPr/>
              </a:pPr>
              <a:t>05/27/2016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EF60196-9701-4496-A47F-6674F6D11EE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762000" y="990600"/>
            <a:ext cx="7772400" cy="1470025"/>
          </a:xfrm>
        </p:spPr>
        <p:txBody>
          <a:bodyPr/>
          <a:lstStyle/>
          <a:p>
            <a:pPr eaLnBrk="1" hangingPunct="1"/>
            <a:r>
              <a:rPr lang="en-US" altLang="en-US" smtClean="0"/>
              <a:t> COMPOUNDED DRUGS of</a:t>
            </a:r>
            <a:br>
              <a:rPr lang="en-US" altLang="en-US" smtClean="0"/>
            </a:br>
            <a:r>
              <a:rPr lang="en-US" altLang="en-US" smtClean="0"/>
              <a:t>Value in Hospice, End-of-Life,  and Palliative Care</a:t>
            </a:r>
          </a:p>
        </p:txBody>
      </p:sp>
      <p:sp>
        <p:nvSpPr>
          <p:cNvPr id="3" name="Subtitle 2"/>
          <p:cNvSpPr>
            <a:spLocks noGrp="1"/>
          </p:cNvSpPr>
          <p:nvPr>
            <p:ph type="subTitle" idx="1"/>
          </p:nvPr>
        </p:nvSpPr>
        <p:spPr>
          <a:xfrm>
            <a:off x="1295400" y="3124200"/>
            <a:ext cx="6400800" cy="1752600"/>
          </a:xfrm>
        </p:spPr>
        <p:txBody>
          <a:bodyPr rtlCol="0">
            <a:normAutofit fontScale="62500" lnSpcReduction="20000"/>
          </a:bodyPr>
          <a:lstStyle/>
          <a:p>
            <a:pPr eaLnBrk="1" fontAlgn="auto" hangingPunct="1">
              <a:spcAft>
                <a:spcPts val="0"/>
              </a:spcAft>
              <a:buFont typeface="Arial" pitchFamily="34" charset="0"/>
              <a:buNone/>
              <a:defRPr/>
            </a:pPr>
            <a:r>
              <a:rPr lang="en-US" dirty="0" smtClean="0"/>
              <a:t>John P. McNulty,, MD, FACP, FAAHPM</a:t>
            </a:r>
          </a:p>
          <a:p>
            <a:pPr eaLnBrk="1" fontAlgn="auto" hangingPunct="1">
              <a:spcAft>
                <a:spcPts val="0"/>
              </a:spcAft>
              <a:buFont typeface="Arial" pitchFamily="34" charset="0"/>
              <a:buNone/>
              <a:defRPr/>
            </a:pPr>
            <a:r>
              <a:rPr lang="en-US" dirty="0" smtClean="0"/>
              <a:t>                              George Muller, </a:t>
            </a:r>
            <a:r>
              <a:rPr lang="en-US" dirty="0" err="1" smtClean="0"/>
              <a:t>RPh</a:t>
            </a:r>
            <a:r>
              <a:rPr lang="en-US" dirty="0" smtClean="0"/>
              <a:t>  					 </a:t>
            </a:r>
          </a:p>
          <a:p>
            <a:pPr eaLnBrk="1" fontAlgn="auto" hangingPunct="1">
              <a:spcAft>
                <a:spcPts val="0"/>
              </a:spcAft>
              <a:buFont typeface="Arial" pitchFamily="34" charset="0"/>
              <a:buNone/>
              <a:defRPr/>
            </a:pPr>
            <a:r>
              <a:rPr lang="en-US" dirty="0" smtClean="0"/>
              <a:t>Palliative Care Institute of Southeast Louisiana </a:t>
            </a:r>
          </a:p>
          <a:p>
            <a:pPr eaLnBrk="1" fontAlgn="auto" hangingPunct="1">
              <a:spcAft>
                <a:spcPts val="0"/>
              </a:spcAft>
              <a:buFont typeface="Arial" pitchFamily="34" charset="0"/>
              <a:buNone/>
              <a:defRPr/>
            </a:pPr>
            <a:r>
              <a:rPr lang="en-US" dirty="0" smtClean="0"/>
              <a:t>      Compounding Business Services, Covington, LA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altLang="en-US" smtClean="0"/>
              <a:t>Pain and Dyspnea</a:t>
            </a:r>
          </a:p>
        </p:txBody>
      </p:sp>
      <p:sp>
        <p:nvSpPr>
          <p:cNvPr id="11267" name="Content Placeholder 2"/>
          <p:cNvSpPr>
            <a:spLocks noGrp="1"/>
          </p:cNvSpPr>
          <p:nvPr>
            <p:ph idx="1"/>
          </p:nvPr>
        </p:nvSpPr>
        <p:spPr/>
        <p:txBody>
          <a:bodyPr/>
          <a:lstStyle/>
          <a:p>
            <a:pPr eaLnBrk="1" hangingPunct="1"/>
            <a:r>
              <a:rPr lang="en-US" altLang="en-US" smtClean="0"/>
              <a:t>Oral concentrate  solutions of morphine, levorphanol, methadone, and oxycodone are often used to provide relief of pain or dyspnea in patients who are unable to swallow safely, especially in patients who are nearing death. Used in small doses given buccally or sublingually, absorption by some is mucosal, by others via the upper GI tract. Fentanyl and methadone absorb fastest.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Oral Opioid Concentrate Solution Morphine </a:t>
            </a:r>
          </a:p>
        </p:txBody>
      </p:sp>
      <p:sp>
        <p:nvSpPr>
          <p:cNvPr id="8195" name="Content Placeholder 2"/>
          <p:cNvSpPr>
            <a:spLocks noGrp="1"/>
          </p:cNvSpPr>
          <p:nvPr>
            <p:ph idx="1"/>
          </p:nvPr>
        </p:nvSpPr>
        <p:spPr>
          <a:xfrm>
            <a:off x="457200" y="1447800"/>
            <a:ext cx="8229600" cy="4525963"/>
          </a:xfrm>
        </p:spPr>
        <p:txBody>
          <a:bodyPr/>
          <a:lstStyle/>
          <a:p>
            <a:r>
              <a:rPr lang="en-US" altLang="en-US" smtClean="0"/>
              <a:t>Morphine is commercially available as a fixed 20mg/ ml oral concentrate in a 30ml dropper bottle. When smaller or larger concentrations are desired for a patient, compounded morphine can be provided at a range from 10mg to 60 mg/ml, in 15ml to 30 ml dropper.</a:t>
            </a:r>
          </a:p>
          <a:p>
            <a:r>
              <a:rPr lang="en-US" altLang="en-US" smtClean="0"/>
              <a:t> Standard dose for pain or dyspnea is  5 mg subling. q  2-4 hr, but depending on the intensity of symptom distress, dose escalation at a more frequent time may be needed.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Methadone Oral Concentrate</a:t>
            </a:r>
          </a:p>
        </p:txBody>
      </p:sp>
      <p:sp>
        <p:nvSpPr>
          <p:cNvPr id="13315" name="Content Placeholder 2"/>
          <p:cNvSpPr>
            <a:spLocks noGrp="1"/>
          </p:cNvSpPr>
          <p:nvPr>
            <p:ph idx="1"/>
          </p:nvPr>
        </p:nvSpPr>
        <p:spPr/>
        <p:txBody>
          <a:bodyPr/>
          <a:lstStyle/>
          <a:p>
            <a:r>
              <a:rPr lang="en-US" altLang="en-US" smtClean="0"/>
              <a:t>Methadone is often the drug needed for intractable pain. In patients unable to swallow, a concentrate suspension of methadone        20  mg /ml is most often used, supplied in a 30 ml dropper bottle, and because methadone is bitter, it is best flavored with chocolate, mint, and raspberry. Concentrations are available from 10-60 mg/ml in a 15 or 30 ml dropper.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smtClean="0"/>
              <a:t>Levorphanol and Oxycodone           Oral Concentrate Solutions</a:t>
            </a:r>
          </a:p>
        </p:txBody>
      </p:sp>
      <p:sp>
        <p:nvSpPr>
          <p:cNvPr id="10243" name="Content Placeholder 2"/>
          <p:cNvSpPr>
            <a:spLocks noGrp="1"/>
          </p:cNvSpPr>
          <p:nvPr>
            <p:ph idx="1"/>
          </p:nvPr>
        </p:nvSpPr>
        <p:spPr/>
        <p:txBody>
          <a:bodyPr/>
          <a:lstStyle/>
          <a:p>
            <a:r>
              <a:rPr lang="en-US" altLang="en-US" smtClean="0"/>
              <a:t>Levorphanol is compounded most often as a 4 mg/ml concentrate suspension in a 30 ml dropper bottle. It is best flavored with pina colada. Levorphanol is available in 2-8 mg/ml concentrations. Excellent alternative to methadone for refractory or neuropathic pain.</a:t>
            </a:r>
          </a:p>
          <a:p>
            <a:r>
              <a:rPr lang="en-US" altLang="en-US" smtClean="0"/>
              <a:t>Oxycodone oral concentrate, available commercially as 20mg/ml, can be compounded in other concentrations if needed, similar to oral morphine.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4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smtClean="0"/>
              <a:t>Nebulized Morphine </a:t>
            </a:r>
          </a:p>
        </p:txBody>
      </p:sp>
      <p:sp>
        <p:nvSpPr>
          <p:cNvPr id="12291" name="Content Placeholder 2"/>
          <p:cNvSpPr>
            <a:spLocks noGrp="1"/>
          </p:cNvSpPr>
          <p:nvPr>
            <p:ph idx="1"/>
          </p:nvPr>
        </p:nvSpPr>
        <p:spPr>
          <a:xfrm>
            <a:off x="457200" y="1295400"/>
            <a:ext cx="8229600" cy="4525963"/>
          </a:xfrm>
        </p:spPr>
        <p:txBody>
          <a:bodyPr/>
          <a:lstStyle/>
          <a:p>
            <a:r>
              <a:rPr lang="en-US" altLang="en-US" smtClean="0"/>
              <a:t>Nebulized Morphine (or Hydromorphone) for the relief of dyspnea is controversial. It is not  effective in chronic obstructive lung disease and interstitial pulmonary fibrosis.</a:t>
            </a:r>
          </a:p>
          <a:p>
            <a:r>
              <a:rPr lang="en-US" altLang="en-US" smtClean="0"/>
              <a:t>There is evidence that Morphine nebs help dyspnea in cancer patients, more quickly than opioids given systemically. It would seem likely that dyspnea due to CHF would be helped, based on morphine’s dramatic effectiveness in acute pulmonary edema.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29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p:cNvSpPr>
          <p:nvPr>
            <p:ph type="title"/>
          </p:nvPr>
        </p:nvSpPr>
        <p:spPr/>
        <p:txBody>
          <a:bodyPr/>
          <a:lstStyle/>
          <a:p>
            <a:r>
              <a:rPr lang="en-US" altLang="en-US" sz="4000" smtClean="0"/>
              <a:t>Nebulized Morphine  compounding and dosing</a:t>
            </a:r>
          </a:p>
        </p:txBody>
      </p:sp>
      <p:sp>
        <p:nvSpPr>
          <p:cNvPr id="16387" name="Rectangle 3"/>
          <p:cNvSpPr>
            <a:spLocks noGrp="1"/>
          </p:cNvSpPr>
          <p:nvPr>
            <p:ph type="body" idx="1"/>
          </p:nvPr>
        </p:nvSpPr>
        <p:spPr/>
        <p:txBody>
          <a:bodyPr/>
          <a:lstStyle/>
          <a:p>
            <a:pPr>
              <a:lnSpc>
                <a:spcPct val="90000"/>
              </a:lnSpc>
            </a:pPr>
            <a:r>
              <a:rPr lang="en-US" altLang="en-US" smtClean="0"/>
              <a:t>Should be prepared under strict aseptic conditions under a hood in a clean room enclosure</a:t>
            </a:r>
          </a:p>
          <a:p>
            <a:pPr>
              <a:lnSpc>
                <a:spcPct val="90000"/>
              </a:lnSpc>
            </a:pPr>
            <a:r>
              <a:rPr lang="en-US" altLang="en-US" smtClean="0"/>
              <a:t>Compounded as a 2.5mg or 5mg per vial concentration</a:t>
            </a:r>
          </a:p>
          <a:p>
            <a:pPr>
              <a:lnSpc>
                <a:spcPct val="90000"/>
              </a:lnSpc>
            </a:pPr>
            <a:r>
              <a:rPr lang="en-US" altLang="en-US" smtClean="0"/>
              <a:t>Concentrated as 2.5mg, normal dosage utilized, per 1ml or per 3ml vial</a:t>
            </a:r>
          </a:p>
          <a:p>
            <a:pPr>
              <a:lnSpc>
                <a:spcPct val="90000"/>
              </a:lnSpc>
            </a:pPr>
            <a:r>
              <a:rPr lang="en-US" altLang="en-US" smtClean="0"/>
              <a:t>Sterile vial has screw cap enabling simplified pouring into a nebulizer</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mtClean="0"/>
              <a:t>Nebulized Lidocaine</a:t>
            </a:r>
            <a:br>
              <a:rPr lang="en-US" altLang="en-US" smtClean="0"/>
            </a:br>
            <a:r>
              <a:rPr lang="en-US" altLang="en-US" smtClean="0"/>
              <a:t> for Intractable Cough</a:t>
            </a:r>
          </a:p>
        </p:txBody>
      </p:sp>
      <p:sp>
        <p:nvSpPr>
          <p:cNvPr id="17411" name="Content Placeholder 2"/>
          <p:cNvSpPr>
            <a:spLocks noGrp="1"/>
          </p:cNvSpPr>
          <p:nvPr>
            <p:ph idx="1"/>
          </p:nvPr>
        </p:nvSpPr>
        <p:spPr/>
        <p:txBody>
          <a:bodyPr/>
          <a:lstStyle/>
          <a:p>
            <a:r>
              <a:rPr lang="en-US" altLang="en-US" sz="2800" smtClean="0"/>
              <a:t>When usual treatments for a persistant cough due to cancer or chronic lung disease fail:</a:t>
            </a:r>
          </a:p>
          <a:p>
            <a:r>
              <a:rPr lang="en-US" altLang="en-US" sz="2800" smtClean="0"/>
              <a:t>Lidocaine 1 ml of 2% sterile solution added to 3 ml sterile saline can be nebulized every 3-4 hours.</a:t>
            </a:r>
          </a:p>
          <a:p>
            <a:r>
              <a:rPr lang="en-US" altLang="en-US" sz="2800" smtClean="0"/>
              <a:t>Should be prepared in a sterile aseptic environment if compounded</a:t>
            </a:r>
          </a:p>
          <a:p>
            <a:r>
              <a:rPr lang="en-US" altLang="en-US" sz="2800" smtClean="0"/>
              <a:t>Alternatively 1ml can be withdrawn via syringe from a manufactured 20ml vial and placed in a nebulizer with 3ml of normal saline from a sterile prepackaged vial</a:t>
            </a:r>
          </a:p>
          <a:p>
            <a:endParaRPr lang="en-US" altLang="en-US" sz="2800" smtClean="0"/>
          </a:p>
          <a:p>
            <a:endParaRPr lang="en-US" altLang="en-US"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smtClean="0"/>
              <a:t> Urinary catheter clogging;</a:t>
            </a:r>
            <a:br>
              <a:rPr lang="en-US" altLang="en-US" smtClean="0"/>
            </a:br>
            <a:r>
              <a:rPr lang="en-US" altLang="en-US" smtClean="0"/>
              <a:t>Resistant urinary infection</a:t>
            </a:r>
          </a:p>
        </p:txBody>
      </p:sp>
      <p:sp>
        <p:nvSpPr>
          <p:cNvPr id="18435" name="Content Placeholder 2"/>
          <p:cNvSpPr>
            <a:spLocks noGrp="1"/>
          </p:cNvSpPr>
          <p:nvPr>
            <p:ph idx="1"/>
          </p:nvPr>
        </p:nvSpPr>
        <p:spPr/>
        <p:txBody>
          <a:bodyPr/>
          <a:lstStyle/>
          <a:p>
            <a:pPr eaLnBrk="1" hangingPunct="1"/>
            <a:r>
              <a:rPr lang="en-US" altLang="en-US" smtClean="0"/>
              <a:t>Cloudy or turbid urine not due to infection is often due to amorphous debris and/or phosphate crystals, which may obstruct urinary catheters. A simple, often successful remedy is to irrigate the catheter with 60 ml of 0.1% acetic acid solution once or twice daily</a:t>
            </a:r>
          </a:p>
          <a:p>
            <a:pPr eaLnBrk="1" hangingPunct="1"/>
            <a:r>
              <a:rPr lang="en-US" altLang="en-US" smtClean="0"/>
              <a:t>An old, seldom used method to clear a lower GU resistant infection: Irrigate bladder with 1:10,000 KMnO4  sol. twice daily for 30 min.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smtClean="0"/>
              <a:t>Rectal and Anal Pain</a:t>
            </a:r>
          </a:p>
        </p:txBody>
      </p:sp>
      <p:sp>
        <p:nvSpPr>
          <p:cNvPr id="19459" name="Content Placeholder 2"/>
          <p:cNvSpPr>
            <a:spLocks noGrp="1"/>
          </p:cNvSpPr>
          <p:nvPr>
            <p:ph idx="1"/>
          </p:nvPr>
        </p:nvSpPr>
        <p:spPr>
          <a:xfrm>
            <a:off x="457200" y="1295400"/>
            <a:ext cx="8229600" cy="4525963"/>
          </a:xfrm>
        </p:spPr>
        <p:txBody>
          <a:bodyPr/>
          <a:lstStyle/>
          <a:p>
            <a:r>
              <a:rPr lang="en-US" altLang="en-US" smtClean="0"/>
              <a:t>Pain due to anal fissure or thrombosed hemorrhoids has been effectively relieved by inserting a compounded  Rectal Rocket into the anal canal. The Rocket remains overnight, held in place by flanges, allowing the lidocaine and hydrocortisone in the suppository base  to be absorbed into the inflamed tissue.</a:t>
            </a:r>
          </a:p>
          <a:p>
            <a:r>
              <a:rPr lang="en-US" altLang="en-US" smtClean="0"/>
              <a:t>Morphine cream is also effective ( slide 5); as is Ketamine cream or gel ( next slide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smtClean="0"/>
              <a:t>Ketamine</a:t>
            </a:r>
          </a:p>
        </p:txBody>
      </p:sp>
      <p:sp>
        <p:nvSpPr>
          <p:cNvPr id="16387" name="Content Placeholder 2"/>
          <p:cNvSpPr>
            <a:spLocks noGrp="1"/>
          </p:cNvSpPr>
          <p:nvPr>
            <p:ph idx="1"/>
          </p:nvPr>
        </p:nvSpPr>
        <p:spPr>
          <a:xfrm>
            <a:off x="457200" y="1219200"/>
            <a:ext cx="8229600" cy="4525963"/>
          </a:xfrm>
        </p:spPr>
        <p:txBody>
          <a:bodyPr/>
          <a:lstStyle/>
          <a:p>
            <a:r>
              <a:rPr lang="en-US" altLang="en-US" smtClean="0"/>
              <a:t>Ketamine, an anesthetic given i.v. in sub-anesthetic doses  has been used for years to relieve neuropathic pain by blocking the n-methyl-d-aspartate receptor (NMDA) in the spinal cord</a:t>
            </a:r>
          </a:p>
          <a:p>
            <a:r>
              <a:rPr lang="en-US" altLang="en-US" smtClean="0"/>
              <a:t>It is possible to use ketamine orally, i.m., in creams and gels, and by nasal spray for pain relief, and relief of depression in some cases.</a:t>
            </a:r>
          </a:p>
          <a:p>
            <a:r>
              <a:rPr lang="en-US" altLang="en-US" smtClean="0"/>
              <a:t>Ketamine gels or creams, 5-10%, applied locally to painful body regions are useful.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533400" y="0"/>
            <a:ext cx="8229600" cy="1143000"/>
          </a:xfrm>
        </p:spPr>
        <p:txBody>
          <a:bodyPr/>
          <a:lstStyle/>
          <a:p>
            <a:pPr eaLnBrk="1" hangingPunct="1"/>
            <a:r>
              <a:rPr lang="en-US" altLang="en-US" smtClean="0"/>
              <a:t>Objectives</a:t>
            </a:r>
          </a:p>
        </p:txBody>
      </p:sp>
      <p:sp>
        <p:nvSpPr>
          <p:cNvPr id="3075" name="Content Placeholder 2"/>
          <p:cNvSpPr>
            <a:spLocks noGrp="1"/>
          </p:cNvSpPr>
          <p:nvPr>
            <p:ph idx="1"/>
          </p:nvPr>
        </p:nvSpPr>
        <p:spPr>
          <a:xfrm>
            <a:off x="533400" y="1295400"/>
            <a:ext cx="8229600" cy="4525963"/>
          </a:xfrm>
        </p:spPr>
        <p:txBody>
          <a:bodyPr/>
          <a:lstStyle/>
          <a:p>
            <a:pPr eaLnBrk="1" hangingPunct="1">
              <a:defRPr/>
            </a:pPr>
            <a:r>
              <a:rPr lang="en-US" altLang="en-US" dirty="0" smtClean="0"/>
              <a:t>Discuss commonly prescribed drugs in hospice employed in formats not commercially available, and modified to a patient’s need</a:t>
            </a:r>
            <a:r>
              <a:rPr lang="en-US" altLang="en-US" dirty="0"/>
              <a:t> </a:t>
            </a:r>
            <a:r>
              <a:rPr lang="en-US" altLang="en-US" dirty="0" smtClean="0"/>
              <a:t>for these clinical problems:</a:t>
            </a:r>
          </a:p>
          <a:p>
            <a:pPr marL="457200" lvl="1" indent="0" eaLnBrk="1" hangingPunct="1">
              <a:buFont typeface="Arial" charset="0"/>
              <a:buNone/>
              <a:defRPr/>
            </a:pPr>
            <a:r>
              <a:rPr lang="en-US" altLang="en-US" dirty="0" smtClean="0"/>
              <a:t>	Wounds: decubitus; pain</a:t>
            </a:r>
            <a:r>
              <a:rPr lang="en-US" altLang="en-US" dirty="0"/>
              <a:t>;</a:t>
            </a:r>
            <a:r>
              <a:rPr lang="en-US" altLang="en-US" dirty="0" smtClean="0"/>
              <a:t> infection; bleeding</a:t>
            </a:r>
          </a:p>
          <a:p>
            <a:pPr marL="0" indent="0" eaLnBrk="1" hangingPunct="1">
              <a:buFont typeface="Arial" charset="0"/>
              <a:buNone/>
              <a:defRPr/>
            </a:pPr>
            <a:r>
              <a:rPr lang="en-US" altLang="en-US" dirty="0" smtClean="0"/>
              <a:t>	Nausea and Vomiting</a:t>
            </a:r>
          </a:p>
          <a:p>
            <a:pPr marL="0" indent="0" eaLnBrk="1" hangingPunct="1">
              <a:buFont typeface="Arial" charset="0"/>
              <a:buNone/>
              <a:defRPr/>
            </a:pPr>
            <a:r>
              <a:rPr lang="en-US" altLang="en-US" dirty="0" smtClean="0"/>
              <a:t>	Pain and  Dyspnea</a:t>
            </a:r>
          </a:p>
          <a:p>
            <a:pPr marL="0" indent="0" eaLnBrk="1" hangingPunct="1">
              <a:buFont typeface="Arial" charset="0"/>
              <a:buNone/>
              <a:defRPr/>
            </a:pPr>
            <a:r>
              <a:rPr lang="en-US" altLang="en-US" dirty="0"/>
              <a:t>	</a:t>
            </a:r>
            <a:r>
              <a:rPr lang="en-US" altLang="en-US" dirty="0" smtClean="0"/>
              <a:t>Bladder and Urinary problems</a:t>
            </a:r>
          </a:p>
          <a:p>
            <a:pPr marL="0" indent="0" eaLnBrk="1" hangingPunct="1">
              <a:buFont typeface="Arial" charset="0"/>
              <a:buNone/>
              <a:defRPr/>
            </a:pPr>
            <a:r>
              <a:rPr lang="en-US" altLang="en-US" dirty="0"/>
              <a:t>	</a:t>
            </a:r>
            <a:r>
              <a:rPr lang="en-US" altLang="en-US" dirty="0" smtClean="0"/>
              <a:t>Rectal and Anal problems</a:t>
            </a:r>
          </a:p>
          <a:p>
            <a:pPr marL="0" indent="0" eaLnBrk="1" hangingPunct="1">
              <a:buFont typeface="Arial" charset="0"/>
              <a:buNone/>
              <a:defRPr/>
            </a:pPr>
            <a:endParaRPr lang="en-US" altLang="en-US" dirty="0" smtClean="0"/>
          </a:p>
          <a:p>
            <a:pPr marL="0" indent="0" eaLnBrk="1" hangingPunct="1">
              <a:buFont typeface="Arial" charset="0"/>
              <a:buNone/>
              <a:defRPr/>
            </a:pPr>
            <a:endParaRPr lang="en-US" altLang="en-US" dirty="0" smtClean="0"/>
          </a:p>
          <a:p>
            <a:pPr eaLnBrk="1" hangingPunct="1">
              <a:defRPr/>
            </a:pPr>
            <a:endParaRPr lang="en-US" alt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Conclusion</a:t>
            </a:r>
          </a:p>
        </p:txBody>
      </p:sp>
      <p:sp>
        <p:nvSpPr>
          <p:cNvPr id="21507" name="Content Placeholder 2"/>
          <p:cNvSpPr>
            <a:spLocks noGrp="1"/>
          </p:cNvSpPr>
          <p:nvPr>
            <p:ph idx="1"/>
          </p:nvPr>
        </p:nvSpPr>
        <p:spPr>
          <a:xfrm>
            <a:off x="457200" y="685800"/>
            <a:ext cx="8229600" cy="4525963"/>
          </a:xfrm>
        </p:spPr>
        <p:txBody>
          <a:bodyPr/>
          <a:lstStyle/>
          <a:p>
            <a:pPr>
              <a:buFont typeface="Arial" charset="0"/>
              <a:buNone/>
            </a:pPr>
            <a:endParaRPr lang="en-US" altLang="en-US" smtClean="0"/>
          </a:p>
          <a:p>
            <a:r>
              <a:rPr lang="en-US" altLang="en-US" smtClean="0"/>
              <a:t>Compounded drugs allow flexibility in dosing, and access to drugs in delivery systems not commercially available.</a:t>
            </a:r>
          </a:p>
          <a:p>
            <a:r>
              <a:rPr lang="en-US" altLang="en-US" smtClean="0"/>
              <a:t>Contact your local compounding pharmacist to get more specific information about these compounded drug uses, the formulas, the directions for patients, the contraindications for their use in specific patients, and the cost.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altLang="en-US" smtClean="0"/>
              <a:t>Drugs</a:t>
            </a:r>
          </a:p>
        </p:txBody>
      </p:sp>
      <p:sp>
        <p:nvSpPr>
          <p:cNvPr id="4099" name="Content Placeholder 2"/>
          <p:cNvSpPr>
            <a:spLocks noGrp="1"/>
          </p:cNvSpPr>
          <p:nvPr>
            <p:ph idx="1"/>
          </p:nvPr>
        </p:nvSpPr>
        <p:spPr>
          <a:xfrm>
            <a:off x="457200" y="1219200"/>
            <a:ext cx="8229600" cy="4525963"/>
          </a:xfrm>
        </p:spPr>
        <p:txBody>
          <a:bodyPr/>
          <a:lstStyle/>
          <a:p>
            <a:pPr eaLnBrk="1" hangingPunct="1"/>
            <a:r>
              <a:rPr lang="en-US" altLang="en-US" smtClean="0"/>
              <a:t>Haloperidol, Ativan, Benadryl, Reglan </a:t>
            </a:r>
          </a:p>
          <a:p>
            <a:pPr eaLnBrk="1" hangingPunct="1"/>
            <a:r>
              <a:rPr lang="en-US" altLang="en-US" smtClean="0"/>
              <a:t>Morphine,  Levorphanol,                   Methadone, Oxycodone, Lidocaine</a:t>
            </a:r>
          </a:p>
          <a:p>
            <a:pPr eaLnBrk="1" hangingPunct="1"/>
            <a:r>
              <a:rPr lang="en-US" altLang="en-US" smtClean="0"/>
              <a:t>Ketamine oral, i.m., cream or gel, nasal spray</a:t>
            </a:r>
          </a:p>
          <a:p>
            <a:pPr eaLnBrk="1" hangingPunct="1"/>
            <a:r>
              <a:rPr lang="en-US" altLang="en-US" smtClean="0"/>
              <a:t>Phenytoin paste or cream</a:t>
            </a:r>
          </a:p>
          <a:p>
            <a:pPr eaLnBrk="1" hangingPunct="1"/>
            <a:r>
              <a:rPr lang="en-US" altLang="en-US" smtClean="0"/>
              <a:t>Metronidazole, chloramphenicol, thrombin, Monsel’s Solution</a:t>
            </a:r>
          </a:p>
          <a:p>
            <a:pPr eaLnBrk="1" hangingPunct="1"/>
            <a:r>
              <a:rPr lang="en-US" altLang="en-US" smtClean="0"/>
              <a:t>Bladder irrigations: acetic acid; KMnO4</a:t>
            </a:r>
          </a:p>
          <a:p>
            <a:pPr eaLnBrk="1" hangingPunct="1"/>
            <a:r>
              <a:rPr lang="en-US" altLang="en-US" smtClean="0"/>
              <a:t>Rectal Rocket               </a:t>
            </a:r>
          </a:p>
          <a:p>
            <a:pPr eaLnBrk="1" hangingPunct="1"/>
            <a:endParaRPr lang="en-US" alt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en-US" smtClean="0"/>
              <a:t>Phenytoin to heal Decubitus Ulcers</a:t>
            </a:r>
          </a:p>
        </p:txBody>
      </p:sp>
      <p:sp>
        <p:nvSpPr>
          <p:cNvPr id="5123" name="Content Placeholder 2"/>
          <p:cNvSpPr>
            <a:spLocks noGrp="1"/>
          </p:cNvSpPr>
          <p:nvPr>
            <p:ph idx="1"/>
          </p:nvPr>
        </p:nvSpPr>
        <p:spPr/>
        <p:txBody>
          <a:bodyPr/>
          <a:lstStyle/>
          <a:p>
            <a:r>
              <a:rPr lang="en-US" altLang="en-US" smtClean="0"/>
              <a:t>Phenytoin was noted years ago in epileptic children on long-term phenytoin to develop overgrowth of gingeval tissue. Evidence has shown that Phenytoin can stimulate the regrowth of normal tissue in decubiti and other wounds if the tissue is otherwise healthy with adequate blood supply.</a:t>
            </a:r>
          </a:p>
          <a:p>
            <a:r>
              <a:rPr lang="en-US" altLang="en-US" smtClean="0"/>
              <a:t>Phenytoin 5%  Paste 30 Gm is compounded and widely used in hospice settings.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altLang="en-US" smtClean="0"/>
              <a:t>Morphine Cream</a:t>
            </a:r>
            <a:br>
              <a:rPr lang="en-US" altLang="en-US" smtClean="0"/>
            </a:br>
            <a:r>
              <a:rPr lang="en-US" altLang="en-US" smtClean="0"/>
              <a:t> for Painful Wounds</a:t>
            </a:r>
          </a:p>
        </p:txBody>
      </p:sp>
      <p:sp>
        <p:nvSpPr>
          <p:cNvPr id="6147" name="Content Placeholder 2"/>
          <p:cNvSpPr>
            <a:spLocks noGrp="1"/>
          </p:cNvSpPr>
          <p:nvPr>
            <p:ph idx="1"/>
          </p:nvPr>
        </p:nvSpPr>
        <p:spPr/>
        <p:txBody>
          <a:bodyPr/>
          <a:lstStyle/>
          <a:p>
            <a:r>
              <a:rPr lang="en-US" altLang="en-US" smtClean="0"/>
              <a:t>To relieve the pain caused by dressing wounds, or to relieve chronically painful wounds,  Morphine 1%  Cream can be applied to the wound 15 minutes before dressing, or every 4 hrs as needed for chronic pain. Morphine is effective on an open lesion, not on intact epidermis. There is no systemic absorption, and no additive effect on other opioids being given systemically.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smtClean="0"/>
              <a:t>Malignant Infected wounds of the Breast, Head and Neck</a:t>
            </a:r>
          </a:p>
        </p:txBody>
      </p:sp>
      <p:sp>
        <p:nvSpPr>
          <p:cNvPr id="16387" name="Content Placeholder 2"/>
          <p:cNvSpPr>
            <a:spLocks noGrp="1"/>
          </p:cNvSpPr>
          <p:nvPr>
            <p:ph idx="1"/>
          </p:nvPr>
        </p:nvSpPr>
        <p:spPr/>
        <p:txBody>
          <a:bodyPr/>
          <a:lstStyle/>
          <a:p>
            <a:pPr eaLnBrk="1" hangingPunct="1"/>
            <a:r>
              <a:rPr lang="en-US" altLang="en-US" smtClean="0"/>
              <a:t>Large, bleeding, necrotic, purulent, foul-smelling wounds due to head, neck, and breast neoplasms are difficult to manage, and cause distress to the patient, family and staff.</a:t>
            </a:r>
          </a:p>
          <a:p>
            <a:pPr eaLnBrk="1" hangingPunct="1"/>
            <a:r>
              <a:rPr lang="en-US" altLang="en-US" smtClean="0"/>
              <a:t>One effective management, after cleansing the affected area, is to puff a mixture of powdered Flagyl and chloramphenicol (or cipro )  via a small plastic insufflator, or bellows, to the wound surface every one or two days.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Control of Bleeding in Wounds of Body Surface</a:t>
            </a:r>
          </a:p>
        </p:txBody>
      </p:sp>
      <p:sp>
        <p:nvSpPr>
          <p:cNvPr id="8195" name="Content Placeholder 2"/>
          <p:cNvSpPr>
            <a:spLocks noGrp="1"/>
          </p:cNvSpPr>
          <p:nvPr>
            <p:ph idx="1"/>
          </p:nvPr>
        </p:nvSpPr>
        <p:spPr>
          <a:xfrm>
            <a:off x="457200" y="1447800"/>
            <a:ext cx="8229600" cy="4525963"/>
          </a:xfrm>
        </p:spPr>
        <p:txBody>
          <a:bodyPr/>
          <a:lstStyle/>
          <a:p>
            <a:r>
              <a:rPr lang="en-US" altLang="en-US" smtClean="0"/>
              <a:t>Thrombin is commonly used to control bleeding of oozing necrotic neoplastic lesions. Thrombin can be added to  puffed drugs applied to control infection. It is expensive.</a:t>
            </a:r>
          </a:p>
          <a:p>
            <a:r>
              <a:rPr lang="en-US" altLang="en-US" smtClean="0"/>
              <a:t>Monsel’s Solution, ferris subsulfate, an older compounded drug, coagulates bleeding from open wounds when painted or dabbed on the site, much like a styptic pencil. Used to stop bleeding from slice biopsies in dermatology  and in colposcopy.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smtClean="0"/>
              <a:t>Nausea and Vomiting: HABR</a:t>
            </a:r>
          </a:p>
        </p:txBody>
      </p:sp>
      <p:sp>
        <p:nvSpPr>
          <p:cNvPr id="9219" name="Content Placeholder 2"/>
          <p:cNvSpPr>
            <a:spLocks noGrp="1"/>
          </p:cNvSpPr>
          <p:nvPr>
            <p:ph idx="1"/>
          </p:nvPr>
        </p:nvSpPr>
        <p:spPr>
          <a:xfrm>
            <a:off x="533400" y="1371600"/>
            <a:ext cx="8229600" cy="4525963"/>
          </a:xfrm>
        </p:spPr>
        <p:txBody>
          <a:bodyPr/>
          <a:lstStyle/>
          <a:p>
            <a:pPr eaLnBrk="1" hangingPunct="1"/>
            <a:r>
              <a:rPr lang="en-US" altLang="en-US" smtClean="0"/>
              <a:t>Effective evidence-based combination used for refractory nausea and vomiting. </a:t>
            </a:r>
          </a:p>
          <a:p>
            <a:pPr eaLnBrk="1" hangingPunct="1"/>
            <a:r>
              <a:rPr lang="en-US" altLang="en-US" smtClean="0"/>
              <a:t>Haloperidol : acts on vomiting center( CTZ ) and dopamine receptors; Lorazepam:  reduces cortical-induced nausea; Benadryl: acts on CTZ and  blocks extrapyramidal  side-effects of haloperidol and  metoclopramide ( Reglan ). Metoclopramide: increases GI motility, acts on CTZ, dopamine and serotonin receptors.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en-US" smtClean="0"/>
              <a:t>HABR</a:t>
            </a:r>
          </a:p>
        </p:txBody>
      </p:sp>
      <p:sp>
        <p:nvSpPr>
          <p:cNvPr id="10243" name="Content Placeholder 2"/>
          <p:cNvSpPr>
            <a:spLocks noGrp="1"/>
          </p:cNvSpPr>
          <p:nvPr>
            <p:ph idx="1"/>
          </p:nvPr>
        </p:nvSpPr>
        <p:spPr>
          <a:xfrm>
            <a:off x="304800" y="914400"/>
            <a:ext cx="8229600" cy="4525963"/>
          </a:xfrm>
        </p:spPr>
        <p:txBody>
          <a:bodyPr/>
          <a:lstStyle/>
          <a:p>
            <a:pPr>
              <a:buFont typeface="Arial" charset="0"/>
              <a:buNone/>
            </a:pPr>
            <a:endParaRPr lang="en-US" altLang="en-US" smtClean="0"/>
          </a:p>
          <a:p>
            <a:r>
              <a:rPr lang="en-US" altLang="en-US" smtClean="0"/>
              <a:t>Usual combo: Haldol 1 mg; Ativan 1 mg;       Benadryl 25 mg; Reglan 5 mg. Can decrease Haldol or Ativan to 0.5 mg or add Decadron.</a:t>
            </a:r>
          </a:p>
          <a:p>
            <a:r>
              <a:rPr lang="en-US" altLang="en-US" smtClean="0"/>
              <a:t>Oral capsule, short-acting: 1 cap q 6 hr prn, or long-acting: 1 cap q 12 hr. Available as a liquid.</a:t>
            </a:r>
          </a:p>
          <a:p>
            <a:r>
              <a:rPr lang="en-US" altLang="en-US" smtClean="0"/>
              <a:t>Rectal suppository ( same doses) 1 q 6-12 hr rectally as needed.</a:t>
            </a:r>
          </a:p>
          <a:p>
            <a:r>
              <a:rPr lang="en-US" altLang="en-US" smtClean="0"/>
              <a:t>Transdermal gel is no longer recommended.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7">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962</TotalTime>
  <Words>1343</Words>
  <Application>Microsoft Office PowerPoint</Application>
  <PresentationFormat>On-screen Show (4:3)</PresentationFormat>
  <Paragraphs>78</Paragraphs>
  <Slides>20</Slides>
  <Notes>20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 COMPOUNDED DRUGS of Value in Hospice, End-of-Life,  and Palliative Care</vt:lpstr>
      <vt:lpstr>Objectives</vt:lpstr>
      <vt:lpstr>Drugs</vt:lpstr>
      <vt:lpstr>Phenytoin to heal Decubitus Ulcers</vt:lpstr>
      <vt:lpstr>Morphine Cream  for Painful Wounds</vt:lpstr>
      <vt:lpstr>Malignant Infected wounds of the Breast, Head and Neck</vt:lpstr>
      <vt:lpstr>Control of Bleeding in Wounds of Body Surface</vt:lpstr>
      <vt:lpstr>Nausea and Vomiting: HABR</vt:lpstr>
      <vt:lpstr>HABR</vt:lpstr>
      <vt:lpstr>Pain and Dyspnea</vt:lpstr>
      <vt:lpstr>Oral Opioid Concentrate Solution Morphine </vt:lpstr>
      <vt:lpstr>Methadone Oral Concentrate</vt:lpstr>
      <vt:lpstr>Levorphanol and Oxycodone           Oral Concentrate Solutions</vt:lpstr>
      <vt:lpstr>Nebulized Morphine </vt:lpstr>
      <vt:lpstr>Nebulized Morphine  compounding and dosing</vt:lpstr>
      <vt:lpstr>Nebulized Lidocaine  for Intractable Cough</vt:lpstr>
      <vt:lpstr> Urinary catheter clogging; Resistant urinary infection</vt:lpstr>
      <vt:lpstr>Rectal and Anal Pain</vt:lpstr>
      <vt:lpstr>Ketamine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TEN COMPOUNDED DRUGS Valuable in Hospice Care</dc:title>
  <dc:creator>Jack</dc:creator>
  <cp:lastModifiedBy>Stevearl223</cp:lastModifiedBy>
  <cp:revision>72</cp:revision>
  <cp:lastPrinted>2014-07-27T18:07:21Z</cp:lastPrinted>
  <dcterms:created xsi:type="dcterms:W3CDTF">2013-06-10T15:30:22Z</dcterms:created>
  <dcterms:modified xsi:type="dcterms:W3CDTF">2016-05-27T15:23:57Z</dcterms:modified>
</cp:coreProperties>
</file>